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285" r:id="rId4"/>
    <p:sldId id="283" r:id="rId5"/>
    <p:sldId id="268" r:id="rId6"/>
    <p:sldId id="269" r:id="rId7"/>
    <p:sldId id="286" r:id="rId8"/>
    <p:sldId id="273" r:id="rId9"/>
    <p:sldId id="277" r:id="rId10"/>
    <p:sldId id="266" r:id="rId11"/>
    <p:sldId id="278" r:id="rId12"/>
    <p:sldId id="291" r:id="rId13"/>
    <p:sldId id="289" r:id="rId14"/>
    <p:sldId id="280" r:id="rId15"/>
    <p:sldId id="288" r:id="rId16"/>
    <p:sldId id="290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800"/>
    <a:srgbClr val="CC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2175" autoAdjust="0"/>
    <p:restoredTop sz="94574" autoAdjust="0"/>
  </p:normalViewPr>
  <p:slideViewPr>
    <p:cSldViewPr>
      <p:cViewPr varScale="1">
        <p:scale>
          <a:sx n="93" d="100"/>
          <a:sy n="93" d="100"/>
        </p:scale>
        <p:origin x="936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esktop\2017-10-06%20&#1040;&#1088;&#1082;&#1072;&#1083;&#1099;&#1082;1\&#1040;&#1088;&#1082;&#1072;&#1083;&#1099;&#1082;%20&#1070;&#1051;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0;&#1085;&#1072;&#1083;&#1080;&#1090;&#1080;&#1082;&#1072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kzat.imashev\Desktop\01%20&#1103;&#1085;&#1074;&#1072;&#1088;&#1100;\&#1050;&#1086;&#1089;&#1090;&#1072;&#1085;&#1072;&#1081;%20&#1080;%20&#1070;&#1078;&#1085;&#1056;&#1077;&#1075;&#1080;&#1086;&#1085;\&#1075;&#1088;&#1072;&#1092;&#1080;&#1082;&#1080;%20&#1040;&#1088;&#1082;&#1072;&#1083;&#1099;&#108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62611111111115"/>
          <c:y val="4.4097222222222225E-2"/>
          <c:w val="0.58380333333333334"/>
          <c:h val="0.7297541666666667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11-41F0-ABB2-B1E78EC69C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11-41F0-ABB2-B1E78EC69C1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Лист2!$C$12:$C$13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Лист2!$E$12:$E$13</c:f>
              <c:numCache>
                <c:formatCode>0%</c:formatCode>
                <c:ptCount val="2"/>
                <c:pt idx="0">
                  <c:v>2.2490400438837082E-2</c:v>
                </c:pt>
                <c:pt idx="1">
                  <c:v>0.9775095995611629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811-41F0-ABB2-B1E78EC69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730694444444426"/>
          <c:w val="0.99706666666666666"/>
          <c:h val="0.196234722222222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00938060022314"/>
          <c:y val="1.1861147032840651E-2"/>
          <c:w val="0.64264538239712499"/>
          <c:h val="0.78159245739144356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1A-410F-9795-B959696EBB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1A-410F-9795-B959696EBB47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Лист1!$B$37:$B$38</c:f>
              <c:strCache>
                <c:ptCount val="2"/>
                <c:pt idx="0">
                  <c:v>Город</c:v>
                </c:pt>
                <c:pt idx="1">
                  <c:v>Село</c:v>
                </c:pt>
              </c:strCache>
            </c:strRef>
          </c:cat>
          <c:val>
            <c:numRef>
              <c:f>Лист1!$D$37:$D$38</c:f>
              <c:numCache>
                <c:formatCode>0%</c:formatCode>
                <c:ptCount val="2"/>
                <c:pt idx="0">
                  <c:v>0.55435262925320372</c:v>
                </c:pt>
                <c:pt idx="1">
                  <c:v>0.44564737074679628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F1A-410F-9795-B959696EB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725809942997329E-2"/>
          <c:y val="7.8283529867964996E-2"/>
          <c:w val="0.44055379175986725"/>
          <c:h val="0.90712011517221602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DE-47B2-B0C8-1F8EC96026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DE-47B2-B0C8-1F8EC96026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0DE-47B2-B0C8-1F8EC96026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0DE-47B2-B0C8-1F8EC96026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0DE-47B2-B0C8-1F8EC960263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0DE-47B2-B0C8-1F8EC960263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0DE-47B2-B0C8-1F8EC960263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0DE-47B2-B0C8-1F8EC96026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Лист3!$C$91:$C$98</c:f>
              <c:strCache>
                <c:ptCount val="8"/>
                <c:pt idx="0">
                  <c:v>Зерновые культуры</c:v>
                </c:pt>
                <c:pt idx="1">
                  <c:v>КРС, молоч.скот</c:v>
                </c:pt>
                <c:pt idx="2">
                  <c:v>Разведение лошадей</c:v>
                </c:pt>
                <c:pt idx="3">
                  <c:v>Картофель</c:v>
                </c:pt>
                <c:pt idx="4">
                  <c:v>Овцы и козы</c:v>
                </c:pt>
                <c:pt idx="5">
                  <c:v>Пр. животноводчество</c:v>
                </c:pt>
                <c:pt idx="6">
                  <c:v>Смешанное сельское хоз.</c:v>
                </c:pt>
                <c:pt idx="7">
                  <c:v>Охота, былака</c:v>
                </c:pt>
              </c:strCache>
            </c:strRef>
          </c:cat>
          <c:val>
            <c:numRef>
              <c:f>Лист3!$F$91:$F$98</c:f>
              <c:numCache>
                <c:formatCode>_-* #,##0_-;\-* #,##0_-;_-* "-"??_-;_-@_-</c:formatCode>
                <c:ptCount val="8"/>
                <c:pt idx="0">
                  <c:v>248.75471698113208</c:v>
                </c:pt>
                <c:pt idx="1">
                  <c:v>31.09433962264151</c:v>
                </c:pt>
                <c:pt idx="2">
                  <c:v>7.7735849056603774</c:v>
                </c:pt>
                <c:pt idx="3">
                  <c:v>7.7735849056603774</c:v>
                </c:pt>
                <c:pt idx="4">
                  <c:v>7.7735849056603774</c:v>
                </c:pt>
                <c:pt idx="5">
                  <c:v>38.867924528301891</c:v>
                </c:pt>
                <c:pt idx="6">
                  <c:v>54.415094339622641</c:v>
                </c:pt>
                <c:pt idx="7">
                  <c:v>15.547169811320755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0DE-47B2-B0C8-1F8EC9602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253734035644705"/>
          <c:y val="1.5347381213795112E-3"/>
          <c:w val="0.46825348149217116"/>
          <c:h val="0.99846526187862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115844990315354E-2"/>
          <c:y val="2.7005556083464225E-2"/>
          <c:w val="0.53533587484660217"/>
          <c:h val="0.89274774598525453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75-4248-BA82-3392C86029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75-4248-BA82-3392C86029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75-4248-BA82-3392C86029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75-4248-BA82-3392C86029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75-4248-BA82-3392C860293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C75-4248-BA82-3392C860293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C75-4248-BA82-3392C86029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Лист3!$I$2:$I$8</c:f>
              <c:strCache>
                <c:ptCount val="7"/>
                <c:pt idx="0">
                  <c:v>Сель.хоз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 и склад.</c:v>
                </c:pt>
                <c:pt idx="5">
                  <c:v>Проживание, питание</c:v>
                </c:pt>
                <c:pt idx="6">
                  <c:v>Прочие сектора</c:v>
                </c:pt>
              </c:strCache>
            </c:strRef>
          </c:cat>
          <c:val>
            <c:numRef>
              <c:f>Лист3!$J$2:$J$8</c:f>
              <c:numCache>
                <c:formatCode>General</c:formatCode>
                <c:ptCount val="7"/>
                <c:pt idx="0">
                  <c:v>412</c:v>
                </c:pt>
                <c:pt idx="1">
                  <c:v>52</c:v>
                </c:pt>
                <c:pt idx="2">
                  <c:v>36</c:v>
                </c:pt>
                <c:pt idx="3">
                  <c:v>756</c:v>
                </c:pt>
                <c:pt idx="4">
                  <c:v>187</c:v>
                </c:pt>
                <c:pt idx="5">
                  <c:v>56</c:v>
                </c:pt>
                <c:pt idx="6">
                  <c:v>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C75-4248-BA82-3392C8602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221281339988363"/>
          <c:y val="8.9679935841352997E-3"/>
          <c:w val="0.39112028949620975"/>
          <c:h val="0.96817512394284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82070707070708E-2"/>
          <c:y val="0"/>
          <c:w val="0.89501262626262612"/>
          <c:h val="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Лист4!$A$26:$A$31</c:f>
              <c:strCache>
                <c:ptCount val="6"/>
                <c:pt idx="0">
                  <c:v>Сель.хоз.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Транспорт, склады</c:v>
                </c:pt>
                <c:pt idx="5">
                  <c:v>Прочие сектора</c:v>
                </c:pt>
              </c:strCache>
            </c:strRef>
          </c:cat>
          <c:val>
            <c:numRef>
              <c:f>Лист4!$D$26:$D$31</c:f>
              <c:numCache>
                <c:formatCode>General</c:formatCode>
                <c:ptCount val="6"/>
                <c:pt idx="0">
                  <c:v>14</c:v>
                </c:pt>
                <c:pt idx="1">
                  <c:v>4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6-445A-93C3-F2B467F42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3132317200314"/>
          <c:y val="3.5270785986878793E-2"/>
          <c:w val="0.74093735365599378"/>
          <c:h val="0.92945842802624246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AC-4C5B-AF75-3D07154303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AC-4C5B-AF75-3D07154303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AC-4C5B-AF75-3D07154303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AC-4C5B-AF75-3D07154303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6AC-4C5B-AF75-3D07154303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6AC-4C5B-AF75-3D07154303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6AC-4C5B-AF75-3D07154303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Лист3!$G$33:$G$38</c:f>
              <c:strCache>
                <c:ptCount val="6"/>
                <c:pt idx="0">
                  <c:v>Сель.хоз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 и склад.</c:v>
                </c:pt>
                <c:pt idx="5">
                  <c:v>Прочие сектора</c:v>
                </c:pt>
              </c:strCache>
            </c:strRef>
          </c:cat>
          <c:val>
            <c:numRef>
              <c:f>Лист3!$H$33:$H$38</c:f>
              <c:numCache>
                <c:formatCode>General</c:formatCode>
                <c:ptCount val="6"/>
                <c:pt idx="0">
                  <c:v>66</c:v>
                </c:pt>
                <c:pt idx="1">
                  <c:v>24</c:v>
                </c:pt>
                <c:pt idx="2">
                  <c:v>28</c:v>
                </c:pt>
                <c:pt idx="3">
                  <c:v>66</c:v>
                </c:pt>
                <c:pt idx="4">
                  <c:v>19</c:v>
                </c:pt>
                <c:pt idx="5">
                  <c:v>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6AC-4C5B-AF75-3D0715430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549611495632991E-2"/>
          <c:y val="4.5381130025870818E-2"/>
          <c:w val="0.80353655178842009"/>
          <c:h val="0.93646641796378083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7F-4BEE-87C3-863587F6E5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7F-4BEE-87C3-863587F6E53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7F-4BEE-87C3-863587F6E53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7F-4BEE-87C3-863587F6E53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7F-4BEE-87C3-863587F6E53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7F-4BEE-87C3-863587F6E5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Лист3!$G$42:$G$47</c:f>
              <c:strCache>
                <c:ptCount val="6"/>
                <c:pt idx="0">
                  <c:v>Сель.хоз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 и склад.</c:v>
                </c:pt>
                <c:pt idx="5">
                  <c:v>Прочие сектора</c:v>
                </c:pt>
              </c:strCache>
            </c:strRef>
          </c:cat>
          <c:val>
            <c:numRef>
              <c:f>Лист3!$H$42:$H$47</c:f>
              <c:numCache>
                <c:formatCode>General</c:formatCode>
                <c:ptCount val="6"/>
                <c:pt idx="0">
                  <c:v>57</c:v>
                </c:pt>
                <c:pt idx="1">
                  <c:v>13</c:v>
                </c:pt>
                <c:pt idx="2">
                  <c:v>17</c:v>
                </c:pt>
                <c:pt idx="3">
                  <c:v>21</c:v>
                </c:pt>
                <c:pt idx="4">
                  <c:v>13</c:v>
                </c:pt>
                <c:pt idx="5">
                  <c:v>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7F-4BEE-87C3-863587F6E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93611111111112"/>
          <c:y val="0"/>
          <c:w val="0.59307277777777767"/>
          <c:h val="0.74134097222222206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D1-48B0-B760-0B6CBA1258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D1-48B0-B760-0B6CBA1258C7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Лист2!$C$28:$C$29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Лист2!$E$28:$E$29</c:f>
              <c:numCache>
                <c:formatCode>0%</c:formatCode>
                <c:ptCount val="2"/>
                <c:pt idx="0">
                  <c:v>4.8872180451127817E-2</c:v>
                </c:pt>
                <c:pt idx="1">
                  <c:v>0.95112781954887216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4D1-48B0-B760-0B6CBA125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172986111111109"/>
          <c:w val="1"/>
          <c:h val="0.21827013888888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54753599127881"/>
          <c:y val="0"/>
          <c:w val="0.58490492801744243"/>
          <c:h val="0.73252152777777779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DC-4A7A-BB64-FFDDFECC3A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DC-4A7A-BB64-FFDDFECC3AFA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Лист2!$C$17:$C$18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Лист2!$E$17:$E$18</c:f>
              <c:numCache>
                <c:formatCode>0%</c:formatCode>
                <c:ptCount val="2"/>
                <c:pt idx="0">
                  <c:v>5.0660792951541848E-2</c:v>
                </c:pt>
                <c:pt idx="1">
                  <c:v>0.9493392070484582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6DC-4A7A-BB64-FFDDFECC3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172986111111109"/>
          <c:w val="1"/>
          <c:h val="0.21827013888888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07568059100157"/>
          <c:y val="8.7410662173620975E-3"/>
          <c:w val="0.62482452152038204"/>
          <c:h val="0.7774930622088605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3F-481A-BE1F-8DC2ADF16F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3F-481A-BE1F-8DC2ADF16F55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Лист2!$C$22:$C$23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Лист2!$E$22:$E$23</c:f>
              <c:numCache>
                <c:formatCode>0%</c:formatCode>
                <c:ptCount val="2"/>
                <c:pt idx="0">
                  <c:v>3.0732860520094562E-2</c:v>
                </c:pt>
                <c:pt idx="1">
                  <c:v>0.96926713947990539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D3F-481A-BE1F-8DC2ADF16F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366962348717606"/>
          <c:w val="0.98917537006738165"/>
          <c:h val="0.21633037651282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980010716653515E-2"/>
          <c:y val="2.7607538641003238E-2"/>
          <c:w val="0.94151613401265977"/>
          <c:h val="0.94478528725575972"/>
        </c:manualLayout>
      </c:layout>
      <c:doughnutChart>
        <c:varyColors val="1"/>
        <c:ser>
          <c:idx val="0"/>
          <c:order val="0"/>
          <c:spPr>
            <a:ln w="38100"/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'Выпуск продукции'!$A$32:$A$35</c:f>
              <c:strCache>
                <c:ptCount val="4"/>
                <c:pt idx="0">
                  <c:v>Промышленность</c:v>
                </c:pt>
                <c:pt idx="1">
                  <c:v>Сельское хозяйство</c:v>
                </c:pt>
                <c:pt idx="2">
                  <c:v>Строительство</c:v>
                </c:pt>
                <c:pt idx="3">
                  <c:v>Складирование</c:v>
                </c:pt>
              </c:strCache>
            </c:strRef>
          </c:cat>
          <c:val>
            <c:numRef>
              <c:f>'Выпуск продукции'!$B$32:$B$35</c:f>
              <c:numCache>
                <c:formatCode>0%</c:formatCode>
                <c:ptCount val="4"/>
                <c:pt idx="0">
                  <c:v>0.25</c:v>
                </c:pt>
                <c:pt idx="1">
                  <c:v>0.4</c:v>
                </c:pt>
                <c:pt idx="2">
                  <c:v>0.3000000000000001</c:v>
                </c:pt>
                <c:pt idx="3">
                  <c:v>5.0000000000000017E-2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28-48A0-8C91-8D2E4B7BC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Рабочая сила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Лист1!$C$1:$E$1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Лист1!$C$2:$E$2</c:f>
              <c:numCache>
                <c:formatCode>_-* #,##0_-;\-* #,##0_-;_-* "-"??_-;_-@_-</c:formatCode>
                <c:ptCount val="3"/>
                <c:pt idx="0">
                  <c:v>24954</c:v>
                </c:pt>
                <c:pt idx="1">
                  <c:v>23165</c:v>
                </c:pt>
                <c:pt idx="2">
                  <c:v>21694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B2-465A-9326-A9F9DE2310A1}"/>
            </c:ext>
          </c:extLst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Не рабочая сила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Лист1!$C$1:$E$1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Лист1!$C$3:$E$3</c:f>
              <c:numCache>
                <c:formatCode>_-* #,##0_-;\-* #,##0_-;_-* "-"??_-;_-@_-</c:formatCode>
                <c:ptCount val="3"/>
                <c:pt idx="0">
                  <c:v>5507</c:v>
                </c:pt>
                <c:pt idx="1">
                  <c:v>6922</c:v>
                </c:pt>
                <c:pt idx="2">
                  <c:v>8449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B2-465A-9326-A9F9DE231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-1188458848"/>
        <c:axId val="-1115481824"/>
      </c:barChart>
      <c:catAx>
        <c:axId val="-1188458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15481824"/>
        <c:crosses val="autoZero"/>
        <c:auto val="1"/>
        <c:lblAlgn val="ctr"/>
        <c:lblOffset val="100"/>
        <c:noMultiLvlLbl val="0"/>
      </c:catAx>
      <c:valAx>
        <c:axId val="-1115481824"/>
        <c:scaling>
          <c:orientation val="minMax"/>
          <c:max val="35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8845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Занято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Лист1!$C$5:$E$5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Лист1!$C$6:$E$6</c:f>
              <c:numCache>
                <c:formatCode>_-* #,##0_-;\-* #,##0_-;_-* "-"??_-;_-@_-</c:formatCode>
                <c:ptCount val="3"/>
                <c:pt idx="0">
                  <c:v>23664</c:v>
                </c:pt>
                <c:pt idx="1">
                  <c:v>21873</c:v>
                </c:pt>
                <c:pt idx="2">
                  <c:v>20624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B7-417A-AE59-57E6A0756C1B}"/>
            </c:ext>
          </c:extLst>
        </c:ser>
        <c:ser>
          <c:idx val="1"/>
          <c:order val="1"/>
          <c:tx>
            <c:strRef>
              <c:f>Лист1!$B$7</c:f>
              <c:strCache>
                <c:ptCount val="1"/>
                <c:pt idx="0">
                  <c:v>Безработные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Лист1!$C$5:$E$5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Лист1!$C$7:$E$7</c:f>
              <c:numCache>
                <c:formatCode>_-* #,##0_-;\-* #,##0_-;_-* "-"??_-;_-@_-</c:formatCode>
                <c:ptCount val="3"/>
                <c:pt idx="0">
                  <c:v>1290</c:v>
                </c:pt>
                <c:pt idx="1">
                  <c:v>1292</c:v>
                </c:pt>
                <c:pt idx="2">
                  <c:v>1070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B7-417A-AE59-57E6A0756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-1115491616"/>
        <c:axId val="-1115486720"/>
      </c:barChart>
      <c:catAx>
        <c:axId val="-1115491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15486720"/>
        <c:crosses val="autoZero"/>
        <c:auto val="1"/>
        <c:lblAlgn val="ctr"/>
        <c:lblOffset val="100"/>
        <c:noMultiLvlLbl val="0"/>
      </c:catAx>
      <c:valAx>
        <c:axId val="-1115486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1549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Наемные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Лист1!$C$9:$E$9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Лист1!$C$10:$E$10</c:f>
              <c:numCache>
                <c:formatCode>_-* #,##0_-;\-* #,##0_-;_-* "-"??_-;_-@_-</c:formatCode>
                <c:ptCount val="3"/>
                <c:pt idx="0">
                  <c:v>17673</c:v>
                </c:pt>
                <c:pt idx="1">
                  <c:v>15333</c:v>
                </c:pt>
                <c:pt idx="2">
                  <c:v>16098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7-4A7B-BAF3-FECB8C599142}"/>
            </c:ext>
          </c:extLst>
        </c:ser>
        <c:ser>
          <c:idx val="1"/>
          <c:order val="1"/>
          <c:tx>
            <c:strRef>
              <c:f>Лист1!$B$11</c:f>
              <c:strCache>
                <c:ptCount val="1"/>
                <c:pt idx="0">
                  <c:v>Самозанятые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Лист1!$C$9:$E$9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</c:strCache>
            </c:strRef>
          </c:cat>
          <c:val>
            <c:numRef>
              <c:f>Лист1!$C$11:$E$11</c:f>
              <c:numCache>
                <c:formatCode>_-* #,##0_-;\-* #,##0_-;_-* "-"??_-;_-@_-</c:formatCode>
                <c:ptCount val="3"/>
                <c:pt idx="0">
                  <c:v>5991</c:v>
                </c:pt>
                <c:pt idx="1">
                  <c:v>6540</c:v>
                </c:pt>
                <c:pt idx="2">
                  <c:v>4526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97-4A7B-BAF3-FECB8C599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-1115485632"/>
        <c:axId val="-1115482368"/>
      </c:barChart>
      <c:catAx>
        <c:axId val="-1115485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15482368"/>
        <c:crosses val="autoZero"/>
        <c:auto val="1"/>
        <c:lblAlgn val="ctr"/>
        <c:lblOffset val="100"/>
        <c:noMultiLvlLbl val="0"/>
      </c:catAx>
      <c:valAx>
        <c:axId val="-111548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11548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3509127005212"/>
          <c:y val="1.1578181710770685E-2"/>
          <c:w val="0.62330815899682646"/>
          <c:h val="0.762313125606915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92-424E-91AF-672E7DF658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92-424E-91AF-672E7DF65855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Лист1!$B$17:$B$18</c:f>
              <c:strCache>
                <c:ptCount val="2"/>
                <c:pt idx="0">
                  <c:v>Город</c:v>
                </c:pt>
                <c:pt idx="1">
                  <c:v>Село</c:v>
                </c:pt>
              </c:strCache>
            </c:strRef>
          </c:cat>
          <c:val>
            <c:numRef>
              <c:f>Лист1!$D$17:$D$18</c:f>
              <c:numCache>
                <c:formatCode>0%</c:formatCode>
                <c:ptCount val="2"/>
                <c:pt idx="0">
                  <c:v>0.65161947245927077</c:v>
                </c:pt>
                <c:pt idx="1">
                  <c:v>0.34838052754072923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292-424E-91AF-672E7DF65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3D5BE-47FA-41E9-A45E-4A6BC3AF59C8}" type="doc">
      <dgm:prSet loTypeId="urn:microsoft.com/office/officeart/2005/8/layout/cycle8" loCatId="cycle" qsTypeId="urn:microsoft.com/office/officeart/2005/8/quickstyle/simple1" qsCatId="simple" csTypeId="urn:microsoft.com/office/officeart/2005/8/colors/accent2_1" csCatId="accent2" phldr="1"/>
      <dgm:spPr/>
    </dgm:pt>
    <dgm:pt modelId="{8DD3D84B-9C6D-4206-8E73-23E0A76EA7A0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I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dirty="0" smtClean="0"/>
            <a:t>Валовое накопление</a:t>
          </a:r>
          <a:endParaRPr lang="ru-RU" sz="1400" dirty="0"/>
        </a:p>
      </dgm:t>
    </dgm:pt>
    <dgm:pt modelId="{FB8A714E-7C70-4A79-B5F4-855ACE80B620}" type="parTrans" cxnId="{2358CA85-7863-448D-955C-936DC56B9EDA}">
      <dgm:prSet/>
      <dgm:spPr/>
      <dgm:t>
        <a:bodyPr/>
        <a:lstStyle/>
        <a:p>
          <a:endParaRPr lang="ru-RU" sz="1400"/>
        </a:p>
      </dgm:t>
    </dgm:pt>
    <dgm:pt modelId="{C80EF6B2-EB02-4ABC-803F-4DB2CC9A1B5E}" type="sibTrans" cxnId="{2358CA85-7863-448D-955C-936DC56B9EDA}">
      <dgm:prSet/>
      <dgm:spPr/>
      <dgm:t>
        <a:bodyPr/>
        <a:lstStyle/>
        <a:p>
          <a:endParaRPr lang="ru-RU" sz="1400"/>
        </a:p>
      </dgm:t>
    </dgm:pt>
    <dgm:pt modelId="{368E7657-6B62-41F3-962C-3FDF0DD57F9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 smtClean="0"/>
            <a:t>Xn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Чистый экспорт</a:t>
          </a:r>
          <a:endParaRPr lang="ru-RU" sz="1400" dirty="0"/>
        </a:p>
      </dgm:t>
    </dgm:pt>
    <dgm:pt modelId="{9200726D-AEB5-495C-9F61-E81C06379EFB}" type="parTrans" cxnId="{97228AF2-F617-4F87-BFE2-3F9ED1A50FA8}">
      <dgm:prSet/>
      <dgm:spPr/>
      <dgm:t>
        <a:bodyPr/>
        <a:lstStyle/>
        <a:p>
          <a:endParaRPr lang="ru-RU" sz="1400"/>
        </a:p>
      </dgm:t>
    </dgm:pt>
    <dgm:pt modelId="{45423E46-D004-4F99-85B8-1C5B5251EA95}" type="sibTrans" cxnId="{97228AF2-F617-4F87-BFE2-3F9ED1A50FA8}">
      <dgm:prSet/>
      <dgm:spPr/>
      <dgm:t>
        <a:bodyPr/>
        <a:lstStyle/>
        <a:p>
          <a:endParaRPr lang="ru-RU" sz="1400"/>
        </a:p>
      </dgm:t>
    </dgm:pt>
    <dgm:pt modelId="{3C5B0A37-7C9A-4A2A-8144-AA7AA341233D}">
      <dgm:prSet phldrT="[Текст]" custT="1"/>
      <dgm:spPr/>
      <dgm:t>
        <a:bodyPr/>
        <a:lstStyle/>
        <a:p>
          <a:r>
            <a:rPr lang="en-US" sz="1800" b="1" dirty="0" smtClean="0"/>
            <a:t>G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Потребление госорганов</a:t>
          </a:r>
          <a:endParaRPr lang="ru-RU" sz="1400" dirty="0"/>
        </a:p>
      </dgm:t>
    </dgm:pt>
    <dgm:pt modelId="{89265731-A840-48E0-A1EB-2345017F8FDB}" type="parTrans" cxnId="{589D077B-7E29-408C-B5EC-FE9A16F9C96D}">
      <dgm:prSet/>
      <dgm:spPr/>
      <dgm:t>
        <a:bodyPr/>
        <a:lstStyle/>
        <a:p>
          <a:endParaRPr lang="ru-RU" sz="1400"/>
        </a:p>
      </dgm:t>
    </dgm:pt>
    <dgm:pt modelId="{895E929D-56B9-4CDB-B737-B673128C8C44}" type="sibTrans" cxnId="{589D077B-7E29-408C-B5EC-FE9A16F9C96D}">
      <dgm:prSet/>
      <dgm:spPr/>
      <dgm:t>
        <a:bodyPr/>
        <a:lstStyle/>
        <a:p>
          <a:endParaRPr lang="ru-RU" sz="1400"/>
        </a:p>
      </dgm:t>
    </dgm:pt>
    <dgm:pt modelId="{8CCF656B-9DEF-47E8-B24B-0138A9420A11}">
      <dgm:prSet phldrT="[Текст]" custT="1"/>
      <dgm:spPr/>
      <dgm:t>
        <a:bodyPr/>
        <a:lstStyle/>
        <a:p>
          <a:r>
            <a:rPr lang="en-US" sz="1800" b="1" dirty="0" smtClean="0"/>
            <a:t>C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Потребление дом. </a:t>
          </a:r>
          <a:r>
            <a:rPr lang="ru-RU" sz="1400" dirty="0" err="1" smtClean="0"/>
            <a:t>хоз-в</a:t>
          </a:r>
          <a:endParaRPr lang="ru-RU" sz="1400" dirty="0"/>
        </a:p>
      </dgm:t>
    </dgm:pt>
    <dgm:pt modelId="{B08E04AD-3CB6-4456-A103-35787DD6855D}" type="parTrans" cxnId="{614EC6A3-EF9C-453F-ACEC-709F380DCC37}">
      <dgm:prSet/>
      <dgm:spPr/>
      <dgm:t>
        <a:bodyPr/>
        <a:lstStyle/>
        <a:p>
          <a:endParaRPr lang="ru-RU" sz="1400"/>
        </a:p>
      </dgm:t>
    </dgm:pt>
    <dgm:pt modelId="{2985ABEB-FF47-4674-9264-62B3931E8973}" type="sibTrans" cxnId="{614EC6A3-EF9C-453F-ACEC-709F380DCC37}">
      <dgm:prSet/>
      <dgm:spPr/>
      <dgm:t>
        <a:bodyPr/>
        <a:lstStyle/>
        <a:p>
          <a:endParaRPr lang="ru-RU" sz="1400"/>
        </a:p>
      </dgm:t>
    </dgm:pt>
    <dgm:pt modelId="{9FD01299-4F53-4C5F-A229-BBEA6B348FD1}" type="pres">
      <dgm:prSet presAssocID="{AB43D5BE-47FA-41E9-A45E-4A6BC3AF59C8}" presName="compositeShape" presStyleCnt="0">
        <dgm:presLayoutVars>
          <dgm:chMax val="7"/>
          <dgm:dir/>
          <dgm:resizeHandles val="exact"/>
        </dgm:presLayoutVars>
      </dgm:prSet>
      <dgm:spPr/>
    </dgm:pt>
    <dgm:pt modelId="{FCABB5BA-AB83-4F16-8318-F0F2B11F09A8}" type="pres">
      <dgm:prSet presAssocID="{AB43D5BE-47FA-41E9-A45E-4A6BC3AF59C8}" presName="wedge1" presStyleLbl="node1" presStyleIdx="0" presStyleCnt="4"/>
      <dgm:spPr/>
      <dgm:t>
        <a:bodyPr/>
        <a:lstStyle/>
        <a:p>
          <a:endParaRPr lang="ru-RU"/>
        </a:p>
      </dgm:t>
    </dgm:pt>
    <dgm:pt modelId="{AB7D7FED-E749-463D-9DE1-FE3491F35397}" type="pres">
      <dgm:prSet presAssocID="{AB43D5BE-47FA-41E9-A45E-4A6BC3AF59C8}" presName="dummy1a" presStyleCnt="0"/>
      <dgm:spPr/>
    </dgm:pt>
    <dgm:pt modelId="{B237910E-944C-4357-8E88-B0AAB0A02D83}" type="pres">
      <dgm:prSet presAssocID="{AB43D5BE-47FA-41E9-A45E-4A6BC3AF59C8}" presName="dummy1b" presStyleCnt="0"/>
      <dgm:spPr/>
    </dgm:pt>
    <dgm:pt modelId="{C758D9ED-F222-49C5-B623-F367B8173524}" type="pres">
      <dgm:prSet presAssocID="{AB43D5BE-47FA-41E9-A45E-4A6BC3AF59C8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9CB27-3B3C-45DB-A107-D53A6B21C6D2}" type="pres">
      <dgm:prSet presAssocID="{AB43D5BE-47FA-41E9-A45E-4A6BC3AF59C8}" presName="wedge2" presStyleLbl="node1" presStyleIdx="1" presStyleCnt="4"/>
      <dgm:spPr/>
      <dgm:t>
        <a:bodyPr/>
        <a:lstStyle/>
        <a:p>
          <a:endParaRPr lang="ru-RU"/>
        </a:p>
      </dgm:t>
    </dgm:pt>
    <dgm:pt modelId="{8B8D7FCC-18A4-4B72-9B59-3D3955E539E6}" type="pres">
      <dgm:prSet presAssocID="{AB43D5BE-47FA-41E9-A45E-4A6BC3AF59C8}" presName="dummy2a" presStyleCnt="0"/>
      <dgm:spPr/>
    </dgm:pt>
    <dgm:pt modelId="{69A02E09-41FF-4599-97F3-2522634CC626}" type="pres">
      <dgm:prSet presAssocID="{AB43D5BE-47FA-41E9-A45E-4A6BC3AF59C8}" presName="dummy2b" presStyleCnt="0"/>
      <dgm:spPr/>
    </dgm:pt>
    <dgm:pt modelId="{40FBE18B-03A3-4282-983F-08DFAA5F2A48}" type="pres">
      <dgm:prSet presAssocID="{AB43D5BE-47FA-41E9-A45E-4A6BC3AF59C8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ED911-A600-4925-9564-87940D693A98}" type="pres">
      <dgm:prSet presAssocID="{AB43D5BE-47FA-41E9-A45E-4A6BC3AF59C8}" presName="wedge3" presStyleLbl="node1" presStyleIdx="2" presStyleCnt="4"/>
      <dgm:spPr/>
      <dgm:t>
        <a:bodyPr/>
        <a:lstStyle/>
        <a:p>
          <a:endParaRPr lang="ru-RU"/>
        </a:p>
      </dgm:t>
    </dgm:pt>
    <dgm:pt modelId="{0100F3BB-434B-44E4-A45F-61B99CF53EFC}" type="pres">
      <dgm:prSet presAssocID="{AB43D5BE-47FA-41E9-A45E-4A6BC3AF59C8}" presName="dummy3a" presStyleCnt="0"/>
      <dgm:spPr/>
    </dgm:pt>
    <dgm:pt modelId="{3280A455-52AF-4396-9AB8-2485B8738525}" type="pres">
      <dgm:prSet presAssocID="{AB43D5BE-47FA-41E9-A45E-4A6BC3AF59C8}" presName="dummy3b" presStyleCnt="0"/>
      <dgm:spPr/>
    </dgm:pt>
    <dgm:pt modelId="{6BCF2A09-160A-453E-BB83-FC0306273B11}" type="pres">
      <dgm:prSet presAssocID="{AB43D5BE-47FA-41E9-A45E-4A6BC3AF59C8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0384C-C8B3-4730-9419-000AA8C56BDB}" type="pres">
      <dgm:prSet presAssocID="{AB43D5BE-47FA-41E9-A45E-4A6BC3AF59C8}" presName="wedge4" presStyleLbl="node1" presStyleIdx="3" presStyleCnt="4"/>
      <dgm:spPr/>
      <dgm:t>
        <a:bodyPr/>
        <a:lstStyle/>
        <a:p>
          <a:endParaRPr lang="ru-RU"/>
        </a:p>
      </dgm:t>
    </dgm:pt>
    <dgm:pt modelId="{35B3AA3A-BC50-45D7-9508-9A69459FD8CB}" type="pres">
      <dgm:prSet presAssocID="{AB43D5BE-47FA-41E9-A45E-4A6BC3AF59C8}" presName="dummy4a" presStyleCnt="0"/>
      <dgm:spPr/>
    </dgm:pt>
    <dgm:pt modelId="{93EC16D2-B02D-4120-B7FD-A099CE5E9884}" type="pres">
      <dgm:prSet presAssocID="{AB43D5BE-47FA-41E9-A45E-4A6BC3AF59C8}" presName="dummy4b" presStyleCnt="0"/>
      <dgm:spPr/>
    </dgm:pt>
    <dgm:pt modelId="{B2F23AE0-C0A2-4B13-801C-86599B22421B}" type="pres">
      <dgm:prSet presAssocID="{AB43D5BE-47FA-41E9-A45E-4A6BC3AF59C8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5939E-0AA9-4C05-8F20-437696BB8729}" type="pres">
      <dgm:prSet presAssocID="{C80EF6B2-EB02-4ABC-803F-4DB2CC9A1B5E}" presName="arrowWedge1" presStyleLbl="fgSibTrans2D1" presStyleIdx="0" presStyleCnt="4"/>
      <dgm:spPr>
        <a:solidFill>
          <a:schemeClr val="accent3">
            <a:lumMod val="40000"/>
            <a:lumOff val="60000"/>
          </a:schemeClr>
        </a:solidFill>
      </dgm:spPr>
    </dgm:pt>
    <dgm:pt modelId="{EFFF0C70-3E94-4985-ADB6-682A8408C9CE}" type="pres">
      <dgm:prSet presAssocID="{45423E46-D004-4F99-85B8-1C5B5251EA95}" presName="arrowWedge2" presStyleLbl="fgSibTrans2D1" presStyleIdx="1" presStyleCnt="4"/>
      <dgm:spPr>
        <a:solidFill>
          <a:schemeClr val="accent5">
            <a:lumMod val="60000"/>
            <a:lumOff val="40000"/>
          </a:schemeClr>
        </a:solidFill>
      </dgm:spPr>
    </dgm:pt>
    <dgm:pt modelId="{42E414FA-5800-496A-96F2-5E7AFBEF7261}" type="pres">
      <dgm:prSet presAssocID="{895E929D-56B9-4CDB-B737-B673128C8C44}" presName="arrowWedge3" presStyleLbl="fgSibTrans2D1" presStyleIdx="2" presStyleCnt="4"/>
      <dgm:spPr/>
    </dgm:pt>
    <dgm:pt modelId="{BA481E93-6412-41B7-AD13-ADA093D70981}" type="pres">
      <dgm:prSet presAssocID="{2985ABEB-FF47-4674-9264-62B3931E8973}" presName="arrowWedge4" presStyleLbl="fgSibTrans2D1" presStyleIdx="3" presStyleCnt="4"/>
      <dgm:spPr/>
    </dgm:pt>
  </dgm:ptLst>
  <dgm:cxnLst>
    <dgm:cxn modelId="{D1813D24-CCA6-465D-9D2E-B2DFB7563A92}" type="presOf" srcId="{8DD3D84B-9C6D-4206-8E73-23E0A76EA7A0}" destId="{FCABB5BA-AB83-4F16-8318-F0F2B11F09A8}" srcOrd="0" destOrd="0" presId="urn:microsoft.com/office/officeart/2005/8/layout/cycle8"/>
    <dgm:cxn modelId="{68D9F676-44EE-48A2-ADB2-77BE79EE25B2}" type="presOf" srcId="{AB43D5BE-47FA-41E9-A45E-4A6BC3AF59C8}" destId="{9FD01299-4F53-4C5F-A229-BBEA6B348FD1}" srcOrd="0" destOrd="0" presId="urn:microsoft.com/office/officeart/2005/8/layout/cycle8"/>
    <dgm:cxn modelId="{C45F75B9-0FD9-4829-8F36-F848B335ADED}" type="presOf" srcId="{8CCF656B-9DEF-47E8-B24B-0138A9420A11}" destId="{B2F23AE0-C0A2-4B13-801C-86599B22421B}" srcOrd="1" destOrd="0" presId="urn:microsoft.com/office/officeart/2005/8/layout/cycle8"/>
    <dgm:cxn modelId="{97228AF2-F617-4F87-BFE2-3F9ED1A50FA8}" srcId="{AB43D5BE-47FA-41E9-A45E-4A6BC3AF59C8}" destId="{368E7657-6B62-41F3-962C-3FDF0DD57F92}" srcOrd="1" destOrd="0" parTransId="{9200726D-AEB5-495C-9F61-E81C06379EFB}" sibTransId="{45423E46-D004-4F99-85B8-1C5B5251EA95}"/>
    <dgm:cxn modelId="{2358CA85-7863-448D-955C-936DC56B9EDA}" srcId="{AB43D5BE-47FA-41E9-A45E-4A6BC3AF59C8}" destId="{8DD3D84B-9C6D-4206-8E73-23E0A76EA7A0}" srcOrd="0" destOrd="0" parTransId="{FB8A714E-7C70-4A79-B5F4-855ACE80B620}" sibTransId="{C80EF6B2-EB02-4ABC-803F-4DB2CC9A1B5E}"/>
    <dgm:cxn modelId="{AD47B842-0FB8-4C31-8FA0-2C1556A6F60E}" type="presOf" srcId="{368E7657-6B62-41F3-962C-3FDF0DD57F92}" destId="{40FBE18B-03A3-4282-983F-08DFAA5F2A48}" srcOrd="1" destOrd="0" presId="urn:microsoft.com/office/officeart/2005/8/layout/cycle8"/>
    <dgm:cxn modelId="{5A3D96ED-9F1C-4184-B9F1-1F22BE2C4170}" type="presOf" srcId="{368E7657-6B62-41F3-962C-3FDF0DD57F92}" destId="{CBC9CB27-3B3C-45DB-A107-D53A6B21C6D2}" srcOrd="0" destOrd="0" presId="urn:microsoft.com/office/officeart/2005/8/layout/cycle8"/>
    <dgm:cxn modelId="{86CFF294-32A6-44D4-B88A-F40DE23BFBDB}" type="presOf" srcId="{8CCF656B-9DEF-47E8-B24B-0138A9420A11}" destId="{F7E0384C-C8B3-4730-9419-000AA8C56BDB}" srcOrd="0" destOrd="0" presId="urn:microsoft.com/office/officeart/2005/8/layout/cycle8"/>
    <dgm:cxn modelId="{43C724BC-3FDC-4455-8813-FEE9C98946BE}" type="presOf" srcId="{8DD3D84B-9C6D-4206-8E73-23E0A76EA7A0}" destId="{C758D9ED-F222-49C5-B623-F367B8173524}" srcOrd="1" destOrd="0" presId="urn:microsoft.com/office/officeart/2005/8/layout/cycle8"/>
    <dgm:cxn modelId="{589D077B-7E29-408C-B5EC-FE9A16F9C96D}" srcId="{AB43D5BE-47FA-41E9-A45E-4A6BC3AF59C8}" destId="{3C5B0A37-7C9A-4A2A-8144-AA7AA341233D}" srcOrd="2" destOrd="0" parTransId="{89265731-A840-48E0-A1EB-2345017F8FDB}" sibTransId="{895E929D-56B9-4CDB-B737-B673128C8C44}"/>
    <dgm:cxn modelId="{614EC6A3-EF9C-453F-ACEC-709F380DCC37}" srcId="{AB43D5BE-47FA-41E9-A45E-4A6BC3AF59C8}" destId="{8CCF656B-9DEF-47E8-B24B-0138A9420A11}" srcOrd="3" destOrd="0" parTransId="{B08E04AD-3CB6-4456-A103-35787DD6855D}" sibTransId="{2985ABEB-FF47-4674-9264-62B3931E8973}"/>
    <dgm:cxn modelId="{6FD7347D-D153-4C3B-89DF-D5966EFF124B}" type="presOf" srcId="{3C5B0A37-7C9A-4A2A-8144-AA7AA341233D}" destId="{F41ED911-A600-4925-9564-87940D693A98}" srcOrd="0" destOrd="0" presId="urn:microsoft.com/office/officeart/2005/8/layout/cycle8"/>
    <dgm:cxn modelId="{6CAF34B2-E2C8-4AA7-8B90-D884896580EB}" type="presOf" srcId="{3C5B0A37-7C9A-4A2A-8144-AA7AA341233D}" destId="{6BCF2A09-160A-453E-BB83-FC0306273B11}" srcOrd="1" destOrd="0" presId="urn:microsoft.com/office/officeart/2005/8/layout/cycle8"/>
    <dgm:cxn modelId="{3C8C017C-AD74-4FA1-85F8-6F937DD024D9}" type="presParOf" srcId="{9FD01299-4F53-4C5F-A229-BBEA6B348FD1}" destId="{FCABB5BA-AB83-4F16-8318-F0F2B11F09A8}" srcOrd="0" destOrd="0" presId="urn:microsoft.com/office/officeart/2005/8/layout/cycle8"/>
    <dgm:cxn modelId="{316F8B3B-B7B3-4586-97E5-77E5A6114C60}" type="presParOf" srcId="{9FD01299-4F53-4C5F-A229-BBEA6B348FD1}" destId="{AB7D7FED-E749-463D-9DE1-FE3491F35397}" srcOrd="1" destOrd="0" presId="urn:microsoft.com/office/officeart/2005/8/layout/cycle8"/>
    <dgm:cxn modelId="{688BCD59-0632-4C09-A163-B6F4BF4A5478}" type="presParOf" srcId="{9FD01299-4F53-4C5F-A229-BBEA6B348FD1}" destId="{B237910E-944C-4357-8E88-B0AAB0A02D83}" srcOrd="2" destOrd="0" presId="urn:microsoft.com/office/officeart/2005/8/layout/cycle8"/>
    <dgm:cxn modelId="{B7073B74-8706-4647-997B-3EDB2719EABA}" type="presParOf" srcId="{9FD01299-4F53-4C5F-A229-BBEA6B348FD1}" destId="{C758D9ED-F222-49C5-B623-F367B8173524}" srcOrd="3" destOrd="0" presId="urn:microsoft.com/office/officeart/2005/8/layout/cycle8"/>
    <dgm:cxn modelId="{EE092221-E310-4490-B6CC-206105AFA5AE}" type="presParOf" srcId="{9FD01299-4F53-4C5F-A229-BBEA6B348FD1}" destId="{CBC9CB27-3B3C-45DB-A107-D53A6B21C6D2}" srcOrd="4" destOrd="0" presId="urn:microsoft.com/office/officeart/2005/8/layout/cycle8"/>
    <dgm:cxn modelId="{7D5CE6CD-E07C-4B05-A672-6206ED1319C6}" type="presParOf" srcId="{9FD01299-4F53-4C5F-A229-BBEA6B348FD1}" destId="{8B8D7FCC-18A4-4B72-9B59-3D3955E539E6}" srcOrd="5" destOrd="0" presId="urn:microsoft.com/office/officeart/2005/8/layout/cycle8"/>
    <dgm:cxn modelId="{282B054B-28D8-43E9-8F95-EDDF640E458C}" type="presParOf" srcId="{9FD01299-4F53-4C5F-A229-BBEA6B348FD1}" destId="{69A02E09-41FF-4599-97F3-2522634CC626}" srcOrd="6" destOrd="0" presId="urn:microsoft.com/office/officeart/2005/8/layout/cycle8"/>
    <dgm:cxn modelId="{DA1827F6-C19A-46B0-8CC7-1F432815383C}" type="presParOf" srcId="{9FD01299-4F53-4C5F-A229-BBEA6B348FD1}" destId="{40FBE18B-03A3-4282-983F-08DFAA5F2A48}" srcOrd="7" destOrd="0" presId="urn:microsoft.com/office/officeart/2005/8/layout/cycle8"/>
    <dgm:cxn modelId="{73EA24AD-D81C-4CE5-B528-037E6CFA299E}" type="presParOf" srcId="{9FD01299-4F53-4C5F-A229-BBEA6B348FD1}" destId="{F41ED911-A600-4925-9564-87940D693A98}" srcOrd="8" destOrd="0" presId="urn:microsoft.com/office/officeart/2005/8/layout/cycle8"/>
    <dgm:cxn modelId="{25560E37-7033-4037-96FF-90C5D58437FE}" type="presParOf" srcId="{9FD01299-4F53-4C5F-A229-BBEA6B348FD1}" destId="{0100F3BB-434B-44E4-A45F-61B99CF53EFC}" srcOrd="9" destOrd="0" presId="urn:microsoft.com/office/officeart/2005/8/layout/cycle8"/>
    <dgm:cxn modelId="{D46741D5-3A13-49B9-8994-9933473F5F18}" type="presParOf" srcId="{9FD01299-4F53-4C5F-A229-BBEA6B348FD1}" destId="{3280A455-52AF-4396-9AB8-2485B8738525}" srcOrd="10" destOrd="0" presId="urn:microsoft.com/office/officeart/2005/8/layout/cycle8"/>
    <dgm:cxn modelId="{F31CC6BE-2675-4987-B019-8D06E3CC3AE5}" type="presParOf" srcId="{9FD01299-4F53-4C5F-A229-BBEA6B348FD1}" destId="{6BCF2A09-160A-453E-BB83-FC0306273B11}" srcOrd="11" destOrd="0" presId="urn:microsoft.com/office/officeart/2005/8/layout/cycle8"/>
    <dgm:cxn modelId="{F663B383-4EE0-41BC-B512-46E919C137E2}" type="presParOf" srcId="{9FD01299-4F53-4C5F-A229-BBEA6B348FD1}" destId="{F7E0384C-C8B3-4730-9419-000AA8C56BDB}" srcOrd="12" destOrd="0" presId="urn:microsoft.com/office/officeart/2005/8/layout/cycle8"/>
    <dgm:cxn modelId="{65E345F4-8694-4908-8D48-A0A5A41C24A8}" type="presParOf" srcId="{9FD01299-4F53-4C5F-A229-BBEA6B348FD1}" destId="{35B3AA3A-BC50-45D7-9508-9A69459FD8CB}" srcOrd="13" destOrd="0" presId="urn:microsoft.com/office/officeart/2005/8/layout/cycle8"/>
    <dgm:cxn modelId="{5E3C55F5-29DE-462E-B82F-66F3783B368B}" type="presParOf" srcId="{9FD01299-4F53-4C5F-A229-BBEA6B348FD1}" destId="{93EC16D2-B02D-4120-B7FD-A099CE5E9884}" srcOrd="14" destOrd="0" presId="urn:microsoft.com/office/officeart/2005/8/layout/cycle8"/>
    <dgm:cxn modelId="{D5A6C600-A453-40BA-B9EA-EE9A5FC5EB5D}" type="presParOf" srcId="{9FD01299-4F53-4C5F-A229-BBEA6B348FD1}" destId="{B2F23AE0-C0A2-4B13-801C-86599B22421B}" srcOrd="15" destOrd="0" presId="urn:microsoft.com/office/officeart/2005/8/layout/cycle8"/>
    <dgm:cxn modelId="{68C6F51F-0689-448F-A7ED-5773310D59B7}" type="presParOf" srcId="{9FD01299-4F53-4C5F-A229-BBEA6B348FD1}" destId="{1D95939E-0AA9-4C05-8F20-437696BB8729}" srcOrd="16" destOrd="0" presId="urn:microsoft.com/office/officeart/2005/8/layout/cycle8"/>
    <dgm:cxn modelId="{79AA92E1-90F5-41F1-AAEF-64EA64705335}" type="presParOf" srcId="{9FD01299-4F53-4C5F-A229-BBEA6B348FD1}" destId="{EFFF0C70-3E94-4985-ADB6-682A8408C9CE}" srcOrd="17" destOrd="0" presId="urn:microsoft.com/office/officeart/2005/8/layout/cycle8"/>
    <dgm:cxn modelId="{3DC0BA8C-2768-4682-BDD1-FA1FFCF0C2C4}" type="presParOf" srcId="{9FD01299-4F53-4C5F-A229-BBEA6B348FD1}" destId="{42E414FA-5800-496A-96F2-5E7AFBEF7261}" srcOrd="18" destOrd="0" presId="urn:microsoft.com/office/officeart/2005/8/layout/cycle8"/>
    <dgm:cxn modelId="{E1A353BA-707C-43B8-B820-9DAC3A1A8CE7}" type="presParOf" srcId="{9FD01299-4F53-4C5F-A229-BBEA6B348FD1}" destId="{BA481E93-6412-41B7-AD13-ADA093D7098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BB5BA-AB83-4F16-8318-F0F2B11F09A8}">
      <dsp:nvSpPr>
        <dsp:cNvPr id="0" name=""/>
        <dsp:cNvSpPr/>
      </dsp:nvSpPr>
      <dsp:spPr>
        <a:xfrm>
          <a:off x="340953" y="219479"/>
          <a:ext cx="3027054" cy="3027054"/>
        </a:xfrm>
        <a:prstGeom prst="pie">
          <a:avLst>
            <a:gd name="adj1" fmla="val 16200000"/>
            <a:gd name="adj2" fmla="val 0"/>
          </a:avLst>
        </a:prstGeom>
        <a:solidFill>
          <a:schemeClr val="lt1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kern="1200" dirty="0" smtClean="0"/>
            <a:t>Валовое накопление</a:t>
          </a:r>
          <a:endParaRPr lang="ru-RU" sz="1400" kern="1200" dirty="0"/>
        </a:p>
      </dsp:txBody>
      <dsp:txXfrm>
        <a:off x="1947814" y="846872"/>
        <a:ext cx="1117127" cy="828836"/>
      </dsp:txXfrm>
    </dsp:sp>
    <dsp:sp modelId="{CBC9CB27-3B3C-45DB-A107-D53A6B21C6D2}">
      <dsp:nvSpPr>
        <dsp:cNvPr id="0" name=""/>
        <dsp:cNvSpPr/>
      </dsp:nvSpPr>
      <dsp:spPr>
        <a:xfrm>
          <a:off x="340953" y="321102"/>
          <a:ext cx="3027054" cy="3027054"/>
        </a:xfrm>
        <a:prstGeom prst="pie">
          <a:avLst>
            <a:gd name="adj1" fmla="val 0"/>
            <a:gd name="adj2" fmla="val 5400000"/>
          </a:avLst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Xn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Чистый экспорт</a:t>
          </a:r>
          <a:endParaRPr lang="ru-RU" sz="1400" kern="1200" dirty="0"/>
        </a:p>
      </dsp:txBody>
      <dsp:txXfrm>
        <a:off x="1947814" y="1891927"/>
        <a:ext cx="1117127" cy="828836"/>
      </dsp:txXfrm>
    </dsp:sp>
    <dsp:sp modelId="{F41ED911-A600-4925-9564-87940D693A98}">
      <dsp:nvSpPr>
        <dsp:cNvPr id="0" name=""/>
        <dsp:cNvSpPr/>
      </dsp:nvSpPr>
      <dsp:spPr>
        <a:xfrm>
          <a:off x="239330" y="321102"/>
          <a:ext cx="3027054" cy="3027054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Потребление госорганов</a:t>
          </a:r>
          <a:endParaRPr lang="ru-RU" sz="1400" kern="1200" dirty="0"/>
        </a:p>
      </dsp:txBody>
      <dsp:txXfrm>
        <a:off x="542396" y="1891927"/>
        <a:ext cx="1117127" cy="828836"/>
      </dsp:txXfrm>
    </dsp:sp>
    <dsp:sp modelId="{F7E0384C-C8B3-4730-9419-000AA8C56BDB}">
      <dsp:nvSpPr>
        <dsp:cNvPr id="0" name=""/>
        <dsp:cNvSpPr/>
      </dsp:nvSpPr>
      <dsp:spPr>
        <a:xfrm>
          <a:off x="239330" y="219479"/>
          <a:ext cx="3027054" cy="3027054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Потребление дом. </a:t>
          </a:r>
          <a:r>
            <a:rPr lang="ru-RU" sz="1400" kern="1200" dirty="0" err="1" smtClean="0"/>
            <a:t>хоз-в</a:t>
          </a:r>
          <a:endParaRPr lang="ru-RU" sz="1400" kern="1200" dirty="0"/>
        </a:p>
      </dsp:txBody>
      <dsp:txXfrm>
        <a:off x="542396" y="846872"/>
        <a:ext cx="1117127" cy="828836"/>
      </dsp:txXfrm>
    </dsp:sp>
    <dsp:sp modelId="{1D95939E-0AA9-4C05-8F20-437696BB8729}">
      <dsp:nvSpPr>
        <dsp:cNvPr id="0" name=""/>
        <dsp:cNvSpPr/>
      </dsp:nvSpPr>
      <dsp:spPr>
        <a:xfrm>
          <a:off x="153564" y="32090"/>
          <a:ext cx="3401832" cy="340183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F0C70-3E94-4985-ADB6-682A8408C9CE}">
      <dsp:nvSpPr>
        <dsp:cNvPr id="0" name=""/>
        <dsp:cNvSpPr/>
      </dsp:nvSpPr>
      <dsp:spPr>
        <a:xfrm>
          <a:off x="153564" y="133713"/>
          <a:ext cx="3401832" cy="340183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414FA-5800-496A-96F2-5E7AFBEF7261}">
      <dsp:nvSpPr>
        <dsp:cNvPr id="0" name=""/>
        <dsp:cNvSpPr/>
      </dsp:nvSpPr>
      <dsp:spPr>
        <a:xfrm>
          <a:off x="51941" y="133713"/>
          <a:ext cx="3401832" cy="340183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81E93-6412-41B7-AD13-ADA093D70981}">
      <dsp:nvSpPr>
        <dsp:cNvPr id="0" name=""/>
        <dsp:cNvSpPr/>
      </dsp:nvSpPr>
      <dsp:spPr>
        <a:xfrm>
          <a:off x="51941" y="32090"/>
          <a:ext cx="3401832" cy="340183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B5EFD-A3D0-4702-9C69-F1A408F73A72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32F63-13CF-4B74-AB1E-5F005B9FB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1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76A41-AFF7-4FEF-A843-9078EF49926D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A74CE-62FB-4BD5-9922-6BB74986E5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55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1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09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71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313F4DEB-A0CC-48CA-9175-FC2964662607}" type="datetime1">
              <a:rPr lang="ru-RU" smtClean="0"/>
              <a:t>04.01.2021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A62-9D38-4A96-AA43-F951AB3FC3B6}" type="datetime1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466-7E37-4D3F-A09E-1BF04A30F8FA}" type="datetime1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FB5F-9144-4EE9-BFF0-9C44DCB64484}" type="datetime1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816298AB-758B-4E15-A815-FE60C7CE9CB6}" type="datetime1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558D-431F-487C-B141-968E9E63D316}" type="datetime1">
              <a:rPr lang="ru-RU" smtClean="0"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CD50-1FE3-4D89-8166-57951E8D2D47}" type="datetime1">
              <a:rPr lang="ru-RU" smtClean="0"/>
              <a:t>04.01.2021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E68-445E-44CC-88F6-BAF8DFD37493}" type="datetime1">
              <a:rPr lang="ru-RU" smtClean="0"/>
              <a:t>04.01.2021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503C-BAF0-451E-A64E-867C7E6C4C62}" type="datetime1">
              <a:rPr lang="ru-RU" smtClean="0"/>
              <a:t>04.01.2021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4898-0F00-4443-ADB9-D0E77A6EC511}" type="datetime1">
              <a:rPr lang="ru-RU" smtClean="0"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EC8-ADD2-44EE-80D0-457037122EBD}" type="datetime1">
              <a:rPr lang="ru-RU" smtClean="0"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7D316-F97E-4390-AD10-AF3C18805A63}" type="datetime1">
              <a:rPr lang="ru-RU" smtClean="0"/>
              <a:t>04.01.2021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chart" Target="../charts/chart11.xml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image" Target="../media/image4.png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7" y="2712338"/>
            <a:ext cx="6336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Перспективы развития</a:t>
            </a:r>
          </a:p>
          <a:p>
            <a:r>
              <a:rPr lang="ru-RU" sz="2000" b="1" dirty="0" smtClean="0"/>
              <a:t>южных регионов </a:t>
            </a:r>
            <a:r>
              <a:rPr lang="ru-RU" sz="2000" b="1" dirty="0" err="1" smtClean="0"/>
              <a:t>Костанайской</a:t>
            </a:r>
            <a:r>
              <a:rPr lang="ru-RU" sz="2000" b="1" dirty="0" smtClean="0"/>
              <a:t> области: </a:t>
            </a:r>
          </a:p>
          <a:p>
            <a:r>
              <a:rPr lang="ru-RU" sz="2000" dirty="0" smtClean="0"/>
              <a:t>предложения Фонда «Даму»</a:t>
            </a: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4380992" y="1332443"/>
            <a:ext cx="2520279" cy="79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kostanay.gov.kz/upload/medialibrary/4d7/4d7edd8f64656cd6cc962f72338dd3c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46234"/>
            <a:ext cx="1368152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3" y="4587974"/>
            <a:ext cx="172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2021 год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3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3</a:t>
            </a:r>
            <a:r>
              <a:rPr lang="ru-RU" sz="2000" b="1" dirty="0" smtClean="0"/>
              <a:t>. Перспективные направления</a:t>
            </a:r>
            <a:br>
              <a:rPr lang="ru-RU" sz="2000" b="1" dirty="0" smtClean="0"/>
            </a:br>
            <a:r>
              <a:rPr lang="ru-RU" sz="2000" b="1" dirty="0" smtClean="0"/>
              <a:t>для инвестирования в экономику регионов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6168" y="1196463"/>
            <a:ext cx="2664000" cy="129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Земельные ресурсы: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Общая </a:t>
            </a:r>
            <a:r>
              <a:rPr lang="ru-RU" sz="1000" dirty="0" smtClean="0">
                <a:solidFill>
                  <a:schemeClr val="tx1"/>
                </a:solidFill>
              </a:rPr>
              <a:t>площадь – 91,0 тыс.км</a:t>
            </a:r>
            <a:r>
              <a:rPr lang="ru-RU" sz="1000" baseline="30000" dirty="0" smtClean="0">
                <a:solidFill>
                  <a:schemeClr val="tx1"/>
                </a:solidFill>
              </a:rPr>
              <a:t>2</a:t>
            </a:r>
            <a:r>
              <a:rPr lang="ru-RU" sz="1000" dirty="0" smtClean="0">
                <a:solidFill>
                  <a:schemeClr val="tx1"/>
                </a:solidFill>
              </a:rPr>
              <a:t>:</a:t>
            </a: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 smtClean="0">
                <a:solidFill>
                  <a:schemeClr val="tx1"/>
                </a:solidFill>
              </a:rPr>
              <a:t>Аркалык </a:t>
            </a:r>
            <a:r>
              <a:rPr lang="ru-RU" sz="800" i="1" dirty="0" err="1" smtClean="0">
                <a:solidFill>
                  <a:schemeClr val="tx1"/>
                </a:solidFill>
              </a:rPr>
              <a:t>г.а</a:t>
            </a:r>
            <a:r>
              <a:rPr lang="ru-RU" sz="800" i="1" dirty="0" smtClean="0">
                <a:solidFill>
                  <a:schemeClr val="tx1"/>
                </a:solidFill>
              </a:rPr>
              <a:t>. – 15,6</a:t>
            </a:r>
            <a:r>
              <a:rPr lang="ru-RU" sz="800" i="1" dirty="0">
                <a:solidFill>
                  <a:schemeClr val="tx1"/>
                </a:solidFill>
              </a:rPr>
              <a:t> тыс. км</a:t>
            </a:r>
            <a:r>
              <a:rPr lang="ru-RU" sz="800" i="1" baseline="30000" dirty="0">
                <a:solidFill>
                  <a:schemeClr val="tx1"/>
                </a:solidFill>
              </a:rPr>
              <a:t>2</a:t>
            </a:r>
            <a:endParaRPr lang="ru-RU" sz="800" i="1" dirty="0" smtClean="0">
              <a:solidFill>
                <a:schemeClr val="tx1"/>
              </a:solidFill>
            </a:endParaRP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 err="1" smtClean="0">
                <a:solidFill>
                  <a:schemeClr val="tx1"/>
                </a:solidFill>
              </a:rPr>
              <a:t>Амангельдинский</a:t>
            </a:r>
            <a:r>
              <a:rPr lang="ru-RU" sz="800" i="1" dirty="0" smtClean="0">
                <a:solidFill>
                  <a:schemeClr val="tx1"/>
                </a:solidFill>
              </a:rPr>
              <a:t> р-н – 22,6 тыс. км</a:t>
            </a:r>
            <a:r>
              <a:rPr lang="ru-RU" sz="800" i="1" baseline="30000" dirty="0" smtClean="0">
                <a:solidFill>
                  <a:schemeClr val="tx1"/>
                </a:solidFill>
              </a:rPr>
              <a:t>2</a:t>
            </a: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 err="1" smtClean="0">
                <a:solidFill>
                  <a:schemeClr val="tx1"/>
                </a:solidFill>
              </a:rPr>
              <a:t>Джангельдинский</a:t>
            </a:r>
            <a:r>
              <a:rPr lang="ru-RU" sz="800" i="1" dirty="0" smtClean="0">
                <a:solidFill>
                  <a:schemeClr val="tx1"/>
                </a:solidFill>
              </a:rPr>
              <a:t> р-н – 37,6 </a:t>
            </a:r>
            <a:r>
              <a:rPr lang="ru-RU" sz="800" i="1" dirty="0">
                <a:solidFill>
                  <a:schemeClr val="tx1"/>
                </a:solidFill>
              </a:rPr>
              <a:t>тыс. </a:t>
            </a:r>
            <a:r>
              <a:rPr lang="ru-RU" sz="800" i="1" dirty="0" smtClean="0">
                <a:solidFill>
                  <a:schemeClr val="tx1"/>
                </a:solidFill>
              </a:rPr>
              <a:t>км</a:t>
            </a:r>
            <a:r>
              <a:rPr lang="ru-RU" sz="800" i="1" baseline="30000" dirty="0" smtClean="0">
                <a:solidFill>
                  <a:schemeClr val="tx1"/>
                </a:solidFill>
              </a:rPr>
              <a:t>2</a:t>
            </a: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 err="1" smtClean="0">
                <a:solidFill>
                  <a:schemeClr val="tx1"/>
                </a:solidFill>
              </a:rPr>
              <a:t>Наурузумский</a:t>
            </a:r>
            <a:r>
              <a:rPr lang="ru-RU" sz="800" i="1" dirty="0" smtClean="0">
                <a:solidFill>
                  <a:schemeClr val="tx1"/>
                </a:solidFill>
              </a:rPr>
              <a:t> </a:t>
            </a:r>
            <a:r>
              <a:rPr lang="ru-RU" sz="800" i="1" dirty="0">
                <a:solidFill>
                  <a:schemeClr val="tx1"/>
                </a:solidFill>
              </a:rPr>
              <a:t>р-н </a:t>
            </a:r>
            <a:r>
              <a:rPr lang="ru-RU" sz="800" i="1" dirty="0" smtClean="0">
                <a:solidFill>
                  <a:schemeClr val="tx1"/>
                </a:solidFill>
              </a:rPr>
              <a:t>– 15,2 тыс</a:t>
            </a:r>
            <a:r>
              <a:rPr lang="ru-RU" sz="800" i="1" dirty="0">
                <a:solidFill>
                  <a:schemeClr val="tx1"/>
                </a:solidFill>
              </a:rPr>
              <a:t>. </a:t>
            </a:r>
            <a:r>
              <a:rPr lang="ru-RU" sz="800" i="1" dirty="0" smtClean="0">
                <a:solidFill>
                  <a:schemeClr val="tx1"/>
                </a:solidFill>
              </a:rPr>
              <a:t>км</a:t>
            </a:r>
            <a:r>
              <a:rPr lang="ru-RU" sz="800" i="1" baseline="30000" dirty="0" smtClean="0">
                <a:solidFill>
                  <a:schemeClr val="tx1"/>
                </a:solidFill>
              </a:rPr>
              <a:t>2</a:t>
            </a:r>
            <a:endParaRPr lang="ru-RU" sz="800" i="1" baseline="30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03880" y="1196463"/>
            <a:ext cx="2448000" cy="129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Полезные ископаемые: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Для металлургии – </a:t>
            </a:r>
            <a:r>
              <a:rPr lang="ru-RU" sz="800" i="1" dirty="0" smtClean="0"/>
              <a:t>свинец (+иттрий, медь, цинк, кадмий, золото, серебро, олово </a:t>
            </a:r>
            <a:r>
              <a:rPr lang="ru-RU" sz="800" i="1" dirty="0"/>
              <a:t>и </a:t>
            </a:r>
            <a:r>
              <a:rPr lang="ru-RU" sz="800" i="1" dirty="0" smtClean="0"/>
              <a:t>др.)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Для стройиндустрии – </a:t>
            </a:r>
            <a:r>
              <a:rPr lang="ru-RU" sz="800" i="1" dirty="0" err="1" smtClean="0"/>
              <a:t>нефритоиды</a:t>
            </a:r>
            <a:r>
              <a:rPr lang="ru-RU" sz="800" i="1" dirty="0" smtClean="0"/>
              <a:t>, белые и черные мраморы, сырье для производства строительного и огнеупорного кирпича, керамического и керамзитового производства, строительного и поделочного камня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Минеральные вод</a:t>
            </a:r>
            <a:r>
              <a:rPr lang="ru-RU" sz="1000" dirty="0"/>
              <a:t>ы</a:t>
            </a:r>
            <a:endParaRPr lang="ru-RU" sz="10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6804480" y="1196463"/>
            <a:ext cx="2088000" cy="129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Климат: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Резко континентальный</a:t>
            </a:r>
            <a:r>
              <a:rPr lang="kk-KZ" sz="1000" dirty="0" smtClean="0"/>
              <a:t>:</a:t>
            </a:r>
          </a:p>
          <a:p>
            <a:pPr marL="180975" lvl="1" indent="-90488">
              <a:buFont typeface="Arial" pitchFamily="34" charset="0"/>
              <a:buChar char="•"/>
            </a:pPr>
            <a:r>
              <a:rPr lang="ru-RU" sz="800" i="1" dirty="0" smtClean="0"/>
              <a:t>Средняя </a:t>
            </a:r>
            <a:r>
              <a:rPr lang="en-US" sz="800" i="1" dirty="0" smtClean="0"/>
              <a:t>t</a:t>
            </a:r>
            <a:r>
              <a:rPr lang="ru-RU" sz="800" i="1" dirty="0" smtClean="0"/>
              <a:t>: январь</a:t>
            </a:r>
            <a:r>
              <a:rPr lang="en-US" sz="800" i="1" dirty="0" smtClean="0"/>
              <a:t> </a:t>
            </a:r>
            <a:r>
              <a:rPr lang="ru-RU" sz="800" i="1" dirty="0" smtClean="0"/>
              <a:t>-17°С</a:t>
            </a:r>
            <a:r>
              <a:rPr lang="ru-RU" sz="800" i="1" dirty="0"/>
              <a:t>, </a:t>
            </a:r>
            <a:r>
              <a:rPr lang="ru-RU" sz="800" i="1" dirty="0" smtClean="0"/>
              <a:t>июль </a:t>
            </a:r>
            <a:r>
              <a:rPr lang="en-US" sz="800" i="1" dirty="0" smtClean="0"/>
              <a:t>+</a:t>
            </a:r>
            <a:r>
              <a:rPr lang="ru-RU" sz="800" i="1" dirty="0" smtClean="0"/>
              <a:t>24</a:t>
            </a:r>
            <a:r>
              <a:rPr lang="ru-RU" sz="800" i="1" dirty="0"/>
              <a:t>°С</a:t>
            </a:r>
            <a:r>
              <a:rPr lang="ru-RU" sz="800" i="1" dirty="0" smtClean="0"/>
              <a:t> </a:t>
            </a:r>
            <a:endParaRPr lang="ru-RU" sz="800" i="1" dirty="0"/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Высокие ветровые нагрузки:</a:t>
            </a: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 smtClean="0"/>
              <a:t>Среднегодовая скорость ветра 6,93 м/с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96168" y="2622063"/>
            <a:ext cx="2664000" cy="68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spcAft>
                <a:spcPts val="600"/>
              </a:spcAft>
            </a:pPr>
            <a:r>
              <a:rPr lang="ru-RU" sz="1000" dirty="0" smtClean="0"/>
              <a:t>Средние проекты </a:t>
            </a:r>
            <a:r>
              <a:rPr lang="ru-RU" sz="1000" dirty="0" err="1" smtClean="0"/>
              <a:t>юр.лиц</a:t>
            </a:r>
            <a:r>
              <a:rPr lang="ru-RU" sz="1000" dirty="0" smtClean="0"/>
              <a:t>, малые проекты КФХ, микро проекты </a:t>
            </a:r>
            <a:r>
              <a:rPr lang="ru-RU" sz="1000" dirty="0" err="1" smtClean="0"/>
              <a:t>дом.хозяйств</a:t>
            </a:r>
            <a:endParaRPr lang="ru-RU" sz="1000" dirty="0" smtClean="0"/>
          </a:p>
          <a:p>
            <a:pPr algn="ctr">
              <a:spcAft>
                <a:spcPts val="600"/>
              </a:spcAft>
            </a:pPr>
            <a:r>
              <a:rPr lang="ru-RU" sz="1000" dirty="0" smtClean="0"/>
              <a:t>Сектора: разведение КРС, МРС, лошадей, </a:t>
            </a:r>
            <a:r>
              <a:rPr lang="ru-RU" sz="1000" dirty="0"/>
              <a:t>птицы, выращивание зерновых культур</a:t>
            </a:r>
            <a:endParaRPr lang="ru-RU" sz="10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459734"/>
            <a:ext cx="1080056" cy="61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ru-RU" sz="1000" dirty="0" smtClean="0"/>
              <a:t>Транспорт и складирование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04480" y="2622063"/>
            <a:ext cx="2088000" cy="68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Крупный проект</a:t>
            </a:r>
          </a:p>
          <a:p>
            <a:pPr algn="ctr"/>
            <a:r>
              <a:rPr lang="ru-RU" sz="1200" dirty="0" smtClean="0"/>
              <a:t>по строительству ВЭС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03880" y="2622063"/>
            <a:ext cx="2448000" cy="68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Крупные инвестиционные проекты в ГМК</a:t>
            </a:r>
            <a:endParaRPr lang="ru-RU" sz="12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403880" y="4227982"/>
            <a:ext cx="2448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Экспорт в другие регионы </a:t>
            </a:r>
            <a:br>
              <a:rPr lang="ru-RU" sz="1200" dirty="0" smtClean="0"/>
            </a:br>
            <a:r>
              <a:rPr lang="ru-RU" sz="1200" dirty="0" smtClean="0"/>
              <a:t>и за</a:t>
            </a:r>
            <a:r>
              <a:rPr lang="en-US" sz="1200" dirty="0" smtClean="0"/>
              <a:t> </a:t>
            </a:r>
            <a:r>
              <a:rPr lang="ru-RU" sz="1200" dirty="0" smtClean="0"/>
              <a:t>рубеж</a:t>
            </a:r>
            <a:endParaRPr lang="ru-RU" sz="1200" dirty="0"/>
          </a:p>
        </p:txBody>
      </p:sp>
      <p:cxnSp>
        <p:nvCxnSpPr>
          <p:cNvPr id="19" name="Прямая со стрелкой 18"/>
          <p:cNvCxnSpPr>
            <a:stCxn id="16" idx="2"/>
            <a:endCxn id="11" idx="0"/>
          </p:cNvCxnSpPr>
          <p:nvPr/>
        </p:nvCxnSpPr>
        <p:spPr>
          <a:xfrm>
            <a:off x="2627880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0" name="Прямая со стрелкой 19"/>
          <p:cNvCxnSpPr>
            <a:stCxn id="3" idx="2"/>
            <a:endCxn id="7" idx="0"/>
          </p:cNvCxnSpPr>
          <p:nvPr/>
        </p:nvCxnSpPr>
        <p:spPr>
          <a:xfrm>
            <a:off x="5328168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3" name="Прямая со стрелкой 22"/>
          <p:cNvCxnSpPr>
            <a:stCxn id="17" idx="2"/>
            <a:endCxn id="10" idx="0"/>
          </p:cNvCxnSpPr>
          <p:nvPr/>
        </p:nvCxnSpPr>
        <p:spPr>
          <a:xfrm>
            <a:off x="7848480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1" name="Прямая со стрелкой 30"/>
          <p:cNvCxnSpPr>
            <a:stCxn id="11" idx="2"/>
            <a:endCxn id="13" idx="0"/>
          </p:cNvCxnSpPr>
          <p:nvPr/>
        </p:nvCxnSpPr>
        <p:spPr>
          <a:xfrm>
            <a:off x="2627880" y="3306063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996168" y="4227982"/>
            <a:ext cx="2664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Поставка на местный рынок</a:t>
            </a:r>
          </a:p>
          <a:p>
            <a:pPr algn="ctr"/>
            <a:r>
              <a:rPr lang="ru-RU" sz="1200" dirty="0" smtClean="0"/>
              <a:t>Экспорт в другие регионы и за</a:t>
            </a:r>
            <a:r>
              <a:rPr lang="en-US" sz="1200" dirty="0" smtClean="0"/>
              <a:t> </a:t>
            </a:r>
            <a:r>
              <a:rPr lang="ru-RU" sz="1200" dirty="0" smtClean="0"/>
              <a:t>рубеж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804480" y="4227982"/>
            <a:ext cx="2088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Поставка на местный рынок </a:t>
            </a:r>
          </a:p>
          <a:p>
            <a:pPr algn="ctr"/>
            <a:r>
              <a:rPr lang="ru-RU" sz="1200" dirty="0" smtClean="0"/>
              <a:t>и в другие регионы</a:t>
            </a:r>
            <a:endParaRPr lang="ru-RU" sz="1200" dirty="0"/>
          </a:p>
        </p:txBody>
      </p:sp>
      <p:cxnSp>
        <p:nvCxnSpPr>
          <p:cNvPr id="41" name="Прямая со стрелкой 40"/>
          <p:cNvCxnSpPr>
            <a:stCxn id="10" idx="2"/>
            <a:endCxn id="39" idx="0"/>
          </p:cNvCxnSpPr>
          <p:nvPr/>
        </p:nvCxnSpPr>
        <p:spPr>
          <a:xfrm>
            <a:off x="7848480" y="3306063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110108" y="3307051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110108" y="4075250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2" name="TextBox 31"/>
          <p:cNvSpPr txBox="1"/>
          <p:nvPr/>
        </p:nvSpPr>
        <p:spPr>
          <a:xfrm>
            <a:off x="179512" y="147957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Условия для развития секторов экономики 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276193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Направления инвестиций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23974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Источники доходов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9512" y="91556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Секторы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7880" y="943262"/>
            <a:ext cx="2700000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Горнодобывающая промышленность</a:t>
            </a:r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76040" y="941705"/>
            <a:ext cx="2304256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Агропромышленный комплекс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04480" y="943262"/>
            <a:ext cx="2088000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</a:rPr>
              <a:t>Электроснабжение</a:t>
            </a:r>
            <a:endParaRPr lang="ru-RU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10</a:t>
            </a:fld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428048" y="3459735"/>
            <a:ext cx="1080056" cy="61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ru-RU" sz="1000" dirty="0" smtClean="0"/>
              <a:t>Проекты по переработке </a:t>
            </a:r>
            <a:r>
              <a:rPr lang="ru-RU" sz="1000" dirty="0"/>
              <a:t>сельхозпродукции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211960" y="3306015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004048" y="3304800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004048" y="4072999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2236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4</a:t>
            </a:r>
            <a:r>
              <a:rPr lang="ru-RU" sz="2000" b="1" dirty="0" smtClean="0"/>
              <a:t>. Участие Фонда в развитии экономики регионов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436096" y="1255126"/>
            <a:ext cx="3456384" cy="28286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200" b="1" dirty="0" smtClean="0"/>
              <a:t>Рассматриваемые проблемы в развитии агропромышленного комплекса:</a:t>
            </a:r>
          </a:p>
          <a:p>
            <a:pPr algn="ctr"/>
            <a:endParaRPr lang="ru-RU" sz="1200" b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/>
              <a:t>низкая доступность к кредитным ресурсам мелких субъектов, недостаток основных и оборотных средств у </a:t>
            </a:r>
            <a:r>
              <a:rPr lang="ru-RU" sz="1200" dirty="0" err="1" smtClean="0"/>
              <a:t>сельхозтоваропроизводителей</a:t>
            </a:r>
            <a:endParaRPr lang="ru-RU" sz="1200" dirty="0" smtClean="0"/>
          </a:p>
          <a:p>
            <a:pPr marL="85725" indent="-85725">
              <a:buFont typeface="Arial" pitchFamily="34" charset="0"/>
              <a:buChar char="•"/>
            </a:pPr>
            <a:endParaRPr lang="ru-RU" sz="12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/>
              <a:t>недостаточный уровень тех.оснащенности машинотракторного парка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/>
              <a:t>слабое внедрение новых прогрессивных технологий в производстве</a:t>
            </a:r>
            <a:endParaRPr lang="ru-RU" sz="1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51520" y="1254480"/>
            <a:ext cx="4896544" cy="2829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200" b="1" dirty="0" smtClean="0"/>
              <a:t>Агропромышленный комплекс – </a:t>
            </a:r>
            <a:br>
              <a:rPr lang="ru-RU" sz="1200" b="1" dirty="0" smtClean="0"/>
            </a:br>
            <a:r>
              <a:rPr lang="ru-RU" sz="1200" b="1" dirty="0" smtClean="0"/>
              <a:t>основное направление для развития МСБ региона: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Необходимо обеспечить: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хозяйства населения оборотным капиталом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КФХ и предприятия (</a:t>
            </a:r>
            <a:r>
              <a:rPr lang="ru-RU" sz="1000" dirty="0" err="1" smtClean="0"/>
              <a:t>юр.лица</a:t>
            </a:r>
            <a:r>
              <a:rPr lang="ru-RU" sz="1000" dirty="0" smtClean="0"/>
              <a:t>) инвестиционными кредитами для обновления/расширения оборудования, оборотным капиталом</a:t>
            </a:r>
          </a:p>
          <a:p>
            <a:pPr marL="171450" indent="-171450">
              <a:buFont typeface="Constantia" pitchFamily="18" charset="0"/>
              <a:buChar char="−"/>
            </a:pPr>
            <a:endParaRPr lang="ru-RU" sz="5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В структуре АПК приоритетными секторами являются: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Животноводство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err="1" smtClean="0"/>
              <a:t>Мясопереработка</a:t>
            </a:r>
            <a:endParaRPr lang="ru-RU" sz="1000" dirty="0" smtClean="0"/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Производство кормов для животных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Участие других отраслей АПК не должно быть ограничено</a:t>
            </a:r>
          </a:p>
          <a:p>
            <a:pPr marL="171450" indent="-171450">
              <a:buFont typeface="Constantia" pitchFamily="18" charset="0"/>
              <a:buChar char="−"/>
            </a:pPr>
            <a:endParaRPr lang="ru-RU" sz="5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Необходимо поддержать развитие инфраструктуры вокруг АПК: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Складирование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Услуги по транспортировке </a:t>
            </a:r>
            <a:endParaRPr lang="ru-RU" sz="1000" dirty="0"/>
          </a:p>
        </p:txBody>
      </p:sp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5</a:t>
            </a:r>
            <a:r>
              <a:rPr lang="ru-RU" sz="2000" b="1" dirty="0" smtClean="0"/>
              <a:t>.  Предложение Фонда по созданию </a:t>
            </a:r>
            <a:br>
              <a:rPr lang="ru-RU" sz="2000" b="1" dirty="0" smtClean="0"/>
            </a:br>
            <a:r>
              <a:rPr lang="ru-RU" sz="2000" b="1" dirty="0" smtClean="0"/>
              <a:t>новой программы поддержки МСБ г. Аркалык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12</a:t>
            </a:fld>
            <a:endParaRPr lang="ru-RU"/>
          </a:p>
        </p:txBody>
      </p:sp>
      <p:grpSp>
        <p:nvGrpSpPr>
          <p:cNvPr id="33" name="Google Shape;464;p23"/>
          <p:cNvGrpSpPr/>
          <p:nvPr/>
        </p:nvGrpSpPr>
        <p:grpSpPr>
          <a:xfrm>
            <a:off x="4819731" y="1413273"/>
            <a:ext cx="1445958" cy="3289632"/>
            <a:chOff x="4956734" y="1482688"/>
            <a:chExt cx="1353600" cy="2985550"/>
          </a:xfrm>
        </p:grpSpPr>
        <p:sp>
          <p:nvSpPr>
            <p:cNvPr id="34" name="Google Shape;465;p23"/>
            <p:cNvSpPr/>
            <p:nvPr/>
          </p:nvSpPr>
          <p:spPr>
            <a:xfrm rot="10800000" flipH="1">
              <a:off x="5536934" y="1700797"/>
              <a:ext cx="193200" cy="407100"/>
            </a:xfrm>
            <a:prstGeom prst="rtTriangle">
              <a:avLst/>
            </a:pr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5" name="Google Shape;466;p23"/>
            <p:cNvSpPr/>
            <p:nvPr/>
          </p:nvSpPr>
          <p:spPr>
            <a:xfrm rot="10800000">
              <a:off x="495673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6" name="Google Shape;468;p23"/>
            <p:cNvSpPr txBox="1"/>
            <p:nvPr/>
          </p:nvSpPr>
          <p:spPr>
            <a:xfrm>
              <a:off x="495673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Даму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размещает средства в </a:t>
              </a:r>
              <a:r>
                <a:rPr lang="ru-RU" sz="1100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Халык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Банке (на 7 лет)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1 млрд. тенге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-под 2,5%</a:t>
              </a:r>
              <a:endParaRPr sz="1100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" name="Google Shape;469;p23"/>
            <p:cNvSpPr/>
            <p:nvPr/>
          </p:nvSpPr>
          <p:spPr>
            <a:xfrm>
              <a:off x="5254859" y="3606000"/>
              <a:ext cx="757348" cy="7162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9" name="Google Shape;470;p23"/>
            <p:cNvSpPr/>
            <p:nvPr/>
          </p:nvSpPr>
          <p:spPr>
            <a:xfrm>
              <a:off x="4956734" y="1482688"/>
              <a:ext cx="1353600" cy="625200"/>
            </a:xfrm>
            <a:prstGeom prst="rect">
              <a:avLst/>
            </a:pr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3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40" name="Google Shape;471;p23"/>
          <p:cNvGrpSpPr/>
          <p:nvPr/>
        </p:nvGrpSpPr>
        <p:grpSpPr>
          <a:xfrm>
            <a:off x="6810930" y="1419622"/>
            <a:ext cx="1467414" cy="3289632"/>
            <a:chOff x="7079925" y="1482688"/>
            <a:chExt cx="1353600" cy="2985550"/>
          </a:xfrm>
        </p:grpSpPr>
        <p:sp>
          <p:nvSpPr>
            <p:cNvPr id="45" name="Google Shape;472;p23"/>
            <p:cNvSpPr/>
            <p:nvPr/>
          </p:nvSpPr>
          <p:spPr>
            <a:xfrm rot="10800000">
              <a:off x="7079925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1" name="Google Shape;474;p23"/>
            <p:cNvSpPr txBox="1"/>
            <p:nvPr/>
          </p:nvSpPr>
          <p:spPr>
            <a:xfrm>
              <a:off x="7079925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МСБ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реализующие проекты</a:t>
              </a:r>
            </a:p>
            <a:p>
              <a:pPr lvl="0" algn="ctr" rtl="0">
                <a:spcBef>
                  <a:spcPts val="0"/>
                </a:spcBef>
                <a:spcAft>
                  <a:spcPts val="0"/>
                </a:spcAft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А) в </a:t>
              </a:r>
              <a:r>
                <a:rPr lang="ru-RU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г.Аркалык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,  получают кредиты </a:t>
              </a: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под 5% </a:t>
              </a:r>
              <a:r>
                <a:rPr lang="ru-RU" sz="1100" b="1" dirty="0" smtClean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годовых</a:t>
              </a:r>
              <a:endParaRPr lang="en-US" sz="1100" b="1" dirty="0" smtClean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 rtl="0">
                <a:spcBef>
                  <a:spcPts val="0"/>
                </a:spcBef>
                <a:spcAft>
                  <a:spcPts val="0"/>
                </a:spcAft>
              </a:pPr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 rtl="0">
                <a:spcBef>
                  <a:spcPts val="0"/>
                </a:spcBef>
                <a:spcAft>
                  <a:spcPts val="0"/>
                </a:spcAft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Б) в </a:t>
              </a:r>
              <a:r>
                <a:rPr lang="ru-RU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г.Костанай</a:t>
              </a: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и области 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кредиты </a:t>
              </a: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под 7% годовых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" name="Google Shape;475;p23"/>
            <p:cNvSpPr/>
            <p:nvPr/>
          </p:nvSpPr>
          <p:spPr>
            <a:xfrm>
              <a:off x="7386007" y="3605999"/>
              <a:ext cx="741434" cy="7162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4" name="Google Shape;476;p23"/>
            <p:cNvSpPr/>
            <p:nvPr/>
          </p:nvSpPr>
          <p:spPr>
            <a:xfrm>
              <a:off x="7079925" y="1482688"/>
              <a:ext cx="1353600" cy="625200"/>
            </a:xfrm>
            <a:prstGeom prst="rect">
              <a:avLst/>
            </a:pr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4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57" name="Google Shape;478;p23"/>
          <p:cNvGrpSpPr/>
          <p:nvPr/>
        </p:nvGrpSpPr>
        <p:grpSpPr>
          <a:xfrm>
            <a:off x="2775413" y="1413272"/>
            <a:ext cx="1444947" cy="3289634"/>
            <a:chOff x="2833544" y="1482688"/>
            <a:chExt cx="1353600" cy="2985550"/>
          </a:xfrm>
        </p:grpSpPr>
        <p:sp>
          <p:nvSpPr>
            <p:cNvPr id="58" name="Google Shape;479;p23"/>
            <p:cNvSpPr/>
            <p:nvPr/>
          </p:nvSpPr>
          <p:spPr>
            <a:xfrm rot="10800000">
              <a:off x="283354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9" name="Google Shape;481;p23"/>
            <p:cNvSpPr txBox="1"/>
            <p:nvPr/>
          </p:nvSpPr>
          <p:spPr>
            <a:xfrm>
              <a:off x="283354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Даму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дополнительно выделяет </a:t>
              </a: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собственные средства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500 млн. тенге</a:t>
              </a:r>
              <a:endParaRPr sz="1100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482;p23"/>
            <p:cNvSpPr/>
            <p:nvPr/>
          </p:nvSpPr>
          <p:spPr>
            <a:xfrm>
              <a:off x="3129356" y="3611764"/>
              <a:ext cx="757878" cy="7104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64" name="Google Shape;483;p23"/>
            <p:cNvSpPr/>
            <p:nvPr/>
          </p:nvSpPr>
          <p:spPr>
            <a:xfrm>
              <a:off x="2833544" y="1482688"/>
              <a:ext cx="1353600" cy="625200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2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66" name="Google Shape;486;p23"/>
          <p:cNvGrpSpPr/>
          <p:nvPr/>
        </p:nvGrpSpPr>
        <p:grpSpPr>
          <a:xfrm>
            <a:off x="708760" y="1419622"/>
            <a:ext cx="1444949" cy="3289634"/>
            <a:chOff x="710353" y="1482688"/>
            <a:chExt cx="1353600" cy="2985550"/>
          </a:xfrm>
        </p:grpSpPr>
        <p:sp>
          <p:nvSpPr>
            <p:cNvPr id="68" name="Google Shape;487;p23"/>
            <p:cNvSpPr/>
            <p:nvPr/>
          </p:nvSpPr>
          <p:spPr>
            <a:xfrm rot="10800000">
              <a:off x="710353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69" name="Google Shape;488;p23"/>
            <p:cNvSpPr/>
            <p:nvPr/>
          </p:nvSpPr>
          <p:spPr>
            <a:xfrm>
              <a:off x="710353" y="1482688"/>
              <a:ext cx="1353600" cy="6252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1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70" name="Google Shape;490;p23"/>
            <p:cNvSpPr txBox="1"/>
            <p:nvPr/>
          </p:nvSpPr>
          <p:spPr>
            <a:xfrm>
              <a:off x="710353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Акимат</a:t>
              </a: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Костанайской области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предоставляет </a:t>
              </a: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кредит Даму под 0,01% 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годовых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(7 лет)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500 млн. тенге</a:t>
              </a:r>
              <a:endParaRPr sz="1100" b="1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1" name="Google Shape;491;p23"/>
            <p:cNvSpPr/>
            <p:nvPr/>
          </p:nvSpPr>
          <p:spPr>
            <a:xfrm>
              <a:off x="1004362" y="3606001"/>
              <a:ext cx="765581" cy="7104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</p:grp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24502C39-D0CA-47E0-A656-4467001AF2FD}"/>
              </a:ext>
            </a:extLst>
          </p:cNvPr>
          <p:cNvSpPr/>
          <p:nvPr/>
        </p:nvSpPr>
        <p:spPr>
          <a:xfrm>
            <a:off x="2294882" y="2501039"/>
            <a:ext cx="369012" cy="49244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chemeClr val="accent2"/>
                </a:solidFill>
                <a:latin typeface="+mj-lt"/>
                <a:ea typeface="Roboto"/>
                <a:cs typeface="Roboto"/>
                <a:sym typeface="Roboto"/>
              </a:rPr>
              <a:t>+</a:t>
            </a:r>
            <a:endParaRPr lang="ru-RU" sz="2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D036DCB2-C4BA-4D50-9BEF-753A0D0E62D1}"/>
              </a:ext>
            </a:extLst>
          </p:cNvPr>
          <p:cNvSpPr/>
          <p:nvPr/>
        </p:nvSpPr>
        <p:spPr>
          <a:xfrm>
            <a:off x="4347382" y="2526549"/>
            <a:ext cx="369012" cy="49244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chemeClr val="accent2"/>
                </a:solidFill>
                <a:latin typeface="+mj-lt"/>
                <a:ea typeface="Roboto"/>
                <a:cs typeface="Roboto"/>
                <a:sym typeface="Roboto"/>
              </a:rPr>
              <a:t>=</a:t>
            </a:r>
            <a:endParaRPr lang="ru-RU" sz="26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4" name="Скругленная соединительная линия 3"/>
          <p:cNvCxnSpPr>
            <a:stCxn id="69" idx="0"/>
            <a:endCxn id="64" idx="0"/>
          </p:cNvCxnSpPr>
          <p:nvPr/>
        </p:nvCxnSpPr>
        <p:spPr>
          <a:xfrm rot="5400000" flipH="1" flipV="1">
            <a:off x="2461386" y="383121"/>
            <a:ext cx="6350" cy="2066652"/>
          </a:xfrm>
          <a:prstGeom prst="curvedConnector3">
            <a:avLst>
              <a:gd name="adj1" fmla="val 3700000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кругленная соединительная линия 74"/>
          <p:cNvCxnSpPr/>
          <p:nvPr/>
        </p:nvCxnSpPr>
        <p:spPr>
          <a:xfrm rot="5400000" flipH="1" flipV="1">
            <a:off x="6595967" y="463195"/>
            <a:ext cx="12700" cy="1912832"/>
          </a:xfrm>
          <a:prstGeom prst="curvedConnector3">
            <a:avLst>
              <a:gd name="adj1" fmla="val 1800000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кругленная соединительная линия 75"/>
          <p:cNvCxnSpPr/>
          <p:nvPr/>
        </p:nvCxnSpPr>
        <p:spPr>
          <a:xfrm rot="5400000" flipH="1" flipV="1">
            <a:off x="4568825" y="384435"/>
            <a:ext cx="6350" cy="2066652"/>
          </a:xfrm>
          <a:prstGeom prst="curvedConnector3">
            <a:avLst>
              <a:gd name="adj1" fmla="val 3700000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Заголовок 1"/>
          <p:cNvSpPr txBox="1">
            <a:spLocks/>
          </p:cNvSpPr>
          <p:nvPr/>
        </p:nvSpPr>
        <p:spPr>
          <a:xfrm>
            <a:off x="878152" y="763117"/>
            <a:ext cx="4535339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chemeClr val="accent2"/>
                </a:solidFill>
              </a:rPr>
              <a:t>I. </a:t>
            </a:r>
            <a:r>
              <a:rPr lang="ru-RU" sz="1400" b="1" i="1" dirty="0" smtClean="0">
                <a:solidFill>
                  <a:schemeClr val="accent2"/>
                </a:solidFill>
              </a:rPr>
              <a:t>Региональная </a:t>
            </a:r>
            <a:r>
              <a:rPr lang="ru-RU" sz="1400" b="1" i="1" dirty="0">
                <a:solidFill>
                  <a:schemeClr val="accent2"/>
                </a:solidFill>
              </a:rPr>
              <a:t>программа </a:t>
            </a:r>
            <a:r>
              <a:rPr lang="ru-RU" sz="1400" b="1" i="1" dirty="0" smtClean="0">
                <a:solidFill>
                  <a:schemeClr val="accent2"/>
                </a:solidFill>
              </a:rPr>
              <a:t>Фондирования БВУ</a:t>
            </a:r>
            <a:r>
              <a:rPr lang="ru-RU" sz="1400" b="1" i="1" dirty="0">
                <a:solidFill>
                  <a:schemeClr val="accent2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062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5</a:t>
            </a:r>
            <a:r>
              <a:rPr lang="ru-RU" sz="2000" b="1" dirty="0" smtClean="0"/>
              <a:t>.  Предложение Фонда по созданию </a:t>
            </a:r>
            <a:br>
              <a:rPr lang="ru-RU" sz="2000" b="1" dirty="0" smtClean="0"/>
            </a:br>
            <a:r>
              <a:rPr lang="ru-RU" sz="2000" b="1" dirty="0" smtClean="0"/>
              <a:t>новой программы поддержки МСБ г. Аркалык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13</a:t>
            </a:fld>
            <a:endParaRPr lang="ru-RU"/>
          </a:p>
        </p:txBody>
      </p:sp>
      <p:grpSp>
        <p:nvGrpSpPr>
          <p:cNvPr id="33" name="Google Shape;464;p23"/>
          <p:cNvGrpSpPr/>
          <p:nvPr/>
        </p:nvGrpSpPr>
        <p:grpSpPr>
          <a:xfrm>
            <a:off x="3931634" y="1416447"/>
            <a:ext cx="1445958" cy="3289632"/>
            <a:chOff x="4956734" y="1482688"/>
            <a:chExt cx="1353600" cy="2985550"/>
          </a:xfrm>
        </p:grpSpPr>
        <p:sp>
          <p:nvSpPr>
            <p:cNvPr id="34" name="Google Shape;465;p23"/>
            <p:cNvSpPr/>
            <p:nvPr/>
          </p:nvSpPr>
          <p:spPr>
            <a:xfrm rot="10800000" flipH="1">
              <a:off x="5536934" y="1700797"/>
              <a:ext cx="193200" cy="407100"/>
            </a:xfrm>
            <a:prstGeom prst="rtTriangle">
              <a:avLst/>
            </a:pr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5" name="Google Shape;466;p23"/>
            <p:cNvSpPr/>
            <p:nvPr/>
          </p:nvSpPr>
          <p:spPr>
            <a:xfrm rot="10800000">
              <a:off x="495673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6" name="Google Shape;468;p23"/>
            <p:cNvSpPr txBox="1"/>
            <p:nvPr/>
          </p:nvSpPr>
          <p:spPr>
            <a:xfrm>
              <a:off x="495673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Даму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размещает средства в </a:t>
              </a:r>
              <a:r>
                <a:rPr lang="ru-RU" sz="1100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Халык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Банке (на 7 лет)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1 млрд. тенге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-под 2,5%</a:t>
              </a:r>
              <a:endParaRPr sz="1100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" name="Google Shape;469;p23"/>
            <p:cNvSpPr/>
            <p:nvPr/>
          </p:nvSpPr>
          <p:spPr>
            <a:xfrm>
              <a:off x="5254859" y="3606000"/>
              <a:ext cx="757348" cy="7162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39" name="Google Shape;470;p23"/>
            <p:cNvSpPr/>
            <p:nvPr/>
          </p:nvSpPr>
          <p:spPr>
            <a:xfrm>
              <a:off x="4956734" y="1482688"/>
              <a:ext cx="1353600" cy="625200"/>
            </a:xfrm>
            <a:prstGeom prst="rect">
              <a:avLst/>
            </a:pr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3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40" name="Google Shape;471;p23"/>
          <p:cNvGrpSpPr/>
          <p:nvPr/>
        </p:nvGrpSpPr>
        <p:grpSpPr>
          <a:xfrm>
            <a:off x="5739723" y="1416448"/>
            <a:ext cx="1467414" cy="3289632"/>
            <a:chOff x="7079925" y="1482688"/>
            <a:chExt cx="1353600" cy="2985550"/>
          </a:xfrm>
        </p:grpSpPr>
        <p:sp>
          <p:nvSpPr>
            <p:cNvPr id="45" name="Google Shape;472;p23"/>
            <p:cNvSpPr/>
            <p:nvPr/>
          </p:nvSpPr>
          <p:spPr>
            <a:xfrm rot="10800000">
              <a:off x="7079925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1" name="Google Shape;474;p23"/>
            <p:cNvSpPr txBox="1"/>
            <p:nvPr/>
          </p:nvSpPr>
          <p:spPr>
            <a:xfrm>
              <a:off x="7079925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МСБ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реализующие проекты</a:t>
              </a:r>
            </a:p>
            <a:p>
              <a:pPr lvl="0" algn="ctr" rtl="0">
                <a:spcBef>
                  <a:spcPts val="0"/>
                </a:spcBef>
                <a:spcAft>
                  <a:spcPts val="0"/>
                </a:spcAft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А) в </a:t>
              </a:r>
              <a:r>
                <a:rPr lang="ru-RU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г.Аркалык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,  получают кредиты </a:t>
              </a: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под 5% </a:t>
              </a:r>
              <a:r>
                <a:rPr lang="ru-RU" sz="1100" b="1" dirty="0" smtClean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годовых</a:t>
              </a:r>
              <a:endParaRPr lang="en-US" sz="1100" b="1" dirty="0" smtClean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 rtl="0">
                <a:spcBef>
                  <a:spcPts val="0"/>
                </a:spcBef>
                <a:spcAft>
                  <a:spcPts val="0"/>
                </a:spcAft>
              </a:pPr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lvl="0" algn="ctr" rtl="0">
                <a:spcBef>
                  <a:spcPts val="0"/>
                </a:spcBef>
                <a:spcAft>
                  <a:spcPts val="0"/>
                </a:spcAft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Б) в </a:t>
              </a:r>
              <a:r>
                <a:rPr lang="ru-RU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г.Костанай</a:t>
              </a: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и области 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кредиты </a:t>
              </a: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под 7% годовых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" name="Google Shape;475;p23"/>
            <p:cNvSpPr/>
            <p:nvPr/>
          </p:nvSpPr>
          <p:spPr>
            <a:xfrm>
              <a:off x="7386007" y="3605999"/>
              <a:ext cx="741434" cy="7162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4" name="Google Shape;476;p23"/>
            <p:cNvSpPr/>
            <p:nvPr/>
          </p:nvSpPr>
          <p:spPr>
            <a:xfrm>
              <a:off x="7079925" y="1482688"/>
              <a:ext cx="1353600" cy="625200"/>
            </a:xfrm>
            <a:prstGeom prst="rect">
              <a:avLst/>
            </a:pr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4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57" name="Google Shape;478;p23"/>
          <p:cNvGrpSpPr/>
          <p:nvPr/>
        </p:nvGrpSpPr>
        <p:grpSpPr>
          <a:xfrm>
            <a:off x="2115439" y="1425961"/>
            <a:ext cx="1444947" cy="3289634"/>
            <a:chOff x="2833544" y="1482688"/>
            <a:chExt cx="1353600" cy="2985550"/>
          </a:xfrm>
        </p:grpSpPr>
        <p:sp>
          <p:nvSpPr>
            <p:cNvPr id="58" name="Google Shape;479;p23"/>
            <p:cNvSpPr/>
            <p:nvPr/>
          </p:nvSpPr>
          <p:spPr>
            <a:xfrm rot="10800000">
              <a:off x="2833544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9" name="Google Shape;481;p23"/>
            <p:cNvSpPr txBox="1"/>
            <p:nvPr/>
          </p:nvSpPr>
          <p:spPr>
            <a:xfrm>
              <a:off x="2833544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Даму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дополнительно выделяет </a:t>
              </a: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собственные средства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500 млн. тенге</a:t>
              </a:r>
              <a:endParaRPr sz="1100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482;p23"/>
            <p:cNvSpPr/>
            <p:nvPr/>
          </p:nvSpPr>
          <p:spPr>
            <a:xfrm>
              <a:off x="3129356" y="3611764"/>
              <a:ext cx="757878" cy="7104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64" name="Google Shape;483;p23"/>
            <p:cNvSpPr/>
            <p:nvPr/>
          </p:nvSpPr>
          <p:spPr>
            <a:xfrm>
              <a:off x="2833544" y="1482688"/>
              <a:ext cx="1353600" cy="625200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2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66" name="Google Shape;486;p23"/>
          <p:cNvGrpSpPr/>
          <p:nvPr/>
        </p:nvGrpSpPr>
        <p:grpSpPr>
          <a:xfrm>
            <a:off x="338671" y="1419611"/>
            <a:ext cx="1444949" cy="3289634"/>
            <a:chOff x="710353" y="1482688"/>
            <a:chExt cx="1353600" cy="2985550"/>
          </a:xfrm>
        </p:grpSpPr>
        <p:sp>
          <p:nvSpPr>
            <p:cNvPr id="68" name="Google Shape;487;p23"/>
            <p:cNvSpPr/>
            <p:nvPr/>
          </p:nvSpPr>
          <p:spPr>
            <a:xfrm rot="10800000">
              <a:off x="710353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69" name="Google Shape;488;p23"/>
            <p:cNvSpPr/>
            <p:nvPr/>
          </p:nvSpPr>
          <p:spPr>
            <a:xfrm>
              <a:off x="710353" y="1482688"/>
              <a:ext cx="1353600" cy="625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1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70" name="Google Shape;490;p23"/>
            <p:cNvSpPr txBox="1"/>
            <p:nvPr/>
          </p:nvSpPr>
          <p:spPr>
            <a:xfrm>
              <a:off x="710353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 err="1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Акимат</a:t>
              </a: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Костанайской области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предоставляет </a:t>
              </a: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кредит Даму под 0,01% 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годовых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(7 лет)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500 млн. тенге</a:t>
              </a:r>
              <a:endParaRPr sz="1100" b="1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1" name="Google Shape;491;p23"/>
            <p:cNvSpPr/>
            <p:nvPr/>
          </p:nvSpPr>
          <p:spPr>
            <a:xfrm>
              <a:off x="1004362" y="3606001"/>
              <a:ext cx="765581" cy="71043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</p:grp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24502C39-D0CA-47E0-A656-4467001AF2FD}"/>
              </a:ext>
            </a:extLst>
          </p:cNvPr>
          <p:cNvSpPr/>
          <p:nvPr/>
        </p:nvSpPr>
        <p:spPr>
          <a:xfrm>
            <a:off x="1775641" y="2526548"/>
            <a:ext cx="369012" cy="4924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chemeClr val="accent2"/>
                </a:solidFill>
                <a:latin typeface="+mj-lt"/>
                <a:ea typeface="Roboto"/>
                <a:cs typeface="Roboto"/>
                <a:sym typeface="Roboto"/>
              </a:rPr>
              <a:t>+</a:t>
            </a:r>
            <a:endParaRPr lang="ru-RU" sz="2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D036DCB2-C4BA-4D50-9BEF-753A0D0E62D1}"/>
              </a:ext>
            </a:extLst>
          </p:cNvPr>
          <p:cNvSpPr/>
          <p:nvPr/>
        </p:nvSpPr>
        <p:spPr>
          <a:xfrm>
            <a:off x="3581623" y="2526548"/>
            <a:ext cx="422465" cy="4924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chemeClr val="accent2"/>
                </a:solidFill>
                <a:latin typeface="+mj-lt"/>
                <a:ea typeface="Roboto"/>
                <a:cs typeface="Roboto"/>
                <a:sym typeface="Roboto"/>
              </a:rPr>
              <a:t>=</a:t>
            </a:r>
            <a:endParaRPr lang="ru-RU" sz="26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4" name="Скругленная соединительная линия 3"/>
          <p:cNvCxnSpPr/>
          <p:nvPr/>
        </p:nvCxnSpPr>
        <p:spPr>
          <a:xfrm rot="5400000" flipH="1" flipV="1">
            <a:off x="1772466" y="369271"/>
            <a:ext cx="6350" cy="2066652"/>
          </a:xfrm>
          <a:prstGeom prst="curvedConnector3">
            <a:avLst>
              <a:gd name="adj1" fmla="val 3483465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кругленная соединительная линия 74"/>
          <p:cNvCxnSpPr/>
          <p:nvPr/>
        </p:nvCxnSpPr>
        <p:spPr>
          <a:xfrm rot="5400000" flipH="1" flipV="1">
            <a:off x="5708742" y="449356"/>
            <a:ext cx="12700" cy="1912832"/>
          </a:xfrm>
          <a:prstGeom prst="curvedConnector3">
            <a:avLst>
              <a:gd name="adj1" fmla="val 1800000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Заголовок 1"/>
          <p:cNvSpPr txBox="1">
            <a:spLocks/>
          </p:cNvSpPr>
          <p:nvPr/>
        </p:nvSpPr>
        <p:spPr>
          <a:xfrm>
            <a:off x="602858" y="763613"/>
            <a:ext cx="7999736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chemeClr val="accent2"/>
                </a:solidFill>
              </a:rPr>
              <a:t>II. </a:t>
            </a:r>
            <a:r>
              <a:rPr lang="ru-RU" sz="1400" b="1" i="1" dirty="0" smtClean="0">
                <a:solidFill>
                  <a:schemeClr val="accent2"/>
                </a:solidFill>
              </a:rPr>
              <a:t>Региональная </a:t>
            </a:r>
            <a:r>
              <a:rPr lang="ru-RU" sz="1400" b="1" i="1" dirty="0">
                <a:solidFill>
                  <a:schemeClr val="accent2"/>
                </a:solidFill>
              </a:rPr>
              <a:t>программа </a:t>
            </a:r>
            <a:r>
              <a:rPr lang="ru-RU" sz="1400" b="1" i="1" dirty="0" smtClean="0">
                <a:solidFill>
                  <a:schemeClr val="accent2"/>
                </a:solidFill>
              </a:rPr>
              <a:t>Фондирования БВУ</a:t>
            </a:r>
            <a:r>
              <a:rPr lang="en-US" sz="1400" b="1" i="1" dirty="0" smtClean="0">
                <a:solidFill>
                  <a:schemeClr val="accent2"/>
                </a:solidFill>
              </a:rPr>
              <a:t> </a:t>
            </a:r>
            <a:r>
              <a:rPr lang="ru-RU" sz="1400" b="1" i="1" dirty="0" smtClean="0">
                <a:solidFill>
                  <a:schemeClr val="accent2"/>
                </a:solidFill>
              </a:rPr>
              <a:t>с привлечением субсидий:</a:t>
            </a:r>
            <a:endParaRPr lang="ru-RU" sz="1400" b="1" i="1" dirty="0">
              <a:solidFill>
                <a:schemeClr val="accent2"/>
              </a:solidFill>
            </a:endParaRPr>
          </a:p>
        </p:txBody>
      </p:sp>
      <p:grpSp>
        <p:nvGrpSpPr>
          <p:cNvPr id="46" name="Google Shape;471;p23"/>
          <p:cNvGrpSpPr/>
          <p:nvPr/>
        </p:nvGrpSpPr>
        <p:grpSpPr>
          <a:xfrm>
            <a:off x="7544637" y="1408946"/>
            <a:ext cx="1467414" cy="3289632"/>
            <a:chOff x="7079925" y="1482688"/>
            <a:chExt cx="1353600" cy="2985550"/>
          </a:xfrm>
        </p:grpSpPr>
        <p:sp>
          <p:nvSpPr>
            <p:cNvPr id="47" name="Google Shape;472;p23"/>
            <p:cNvSpPr/>
            <p:nvPr/>
          </p:nvSpPr>
          <p:spPr>
            <a:xfrm rot="10800000">
              <a:off x="7079925" y="1701338"/>
              <a:ext cx="1353600" cy="2766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 cap="flat" cmpd="sng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48" name="Google Shape;474;p23"/>
            <p:cNvSpPr txBox="1"/>
            <p:nvPr/>
          </p:nvSpPr>
          <p:spPr>
            <a:xfrm>
              <a:off x="7079925" y="2408913"/>
              <a:ext cx="1353600" cy="80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1100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ERG / </a:t>
              </a:r>
              <a:r>
                <a:rPr lang="ru-RU" sz="1100" b="1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Алюминий </a:t>
              </a:r>
              <a:r>
                <a:rPr lang="ru-RU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Казахстана</a:t>
              </a:r>
              <a:r>
                <a:rPr lang="ru-RU" sz="1100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субсидирует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  <a:r>
                <a:rPr lang="ru-RU" sz="1100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кредиты, выданные</a:t>
              </a:r>
              <a:r>
                <a:rPr lang="ru-RU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  <a:r>
                <a:rPr lang="ru-RU" sz="1100" b="1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в </a:t>
              </a:r>
              <a:r>
                <a:rPr lang="ru-RU" sz="1100" b="1" dirty="0" err="1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г.Аркалык</a:t>
              </a:r>
              <a:r>
                <a:rPr lang="ru-RU" sz="1100" dirty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  <a:r>
                <a:rPr lang="ru-RU" sz="1100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в размере </a:t>
              </a:r>
              <a:r>
                <a:rPr lang="ru-RU" sz="1100" b="1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4%</a:t>
              </a:r>
              <a:r>
                <a:rPr lang="ru-RU" sz="1100" dirty="0" smtClean="0">
                  <a:solidFill>
                    <a:schemeClr val="dk1"/>
                  </a:solidFill>
                  <a:latin typeface="+mj-lt"/>
                  <a:ea typeface="Roboto"/>
                  <a:cs typeface="Roboto"/>
                  <a:sym typeface="Roboto"/>
                </a:rPr>
                <a:t>, конечная ставка для МСБ составит</a:t>
              </a:r>
              <a:r>
                <a:rPr lang="ru-RU" sz="1100" b="1" dirty="0" smtClean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 </a:t>
              </a:r>
              <a:r>
                <a:rPr lang="ru-RU" sz="1100" b="1" dirty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1</a:t>
              </a:r>
              <a:r>
                <a:rPr lang="ru-RU" sz="1100" b="1" dirty="0" smtClean="0">
                  <a:solidFill>
                    <a:srgbClr val="FF0000"/>
                  </a:solidFill>
                  <a:latin typeface="+mj-lt"/>
                  <a:ea typeface="Roboto"/>
                  <a:cs typeface="Roboto"/>
                  <a:sym typeface="Roboto"/>
                </a:rPr>
                <a:t>% годовых</a:t>
              </a:r>
              <a:endParaRPr lang="ru-RU" sz="1100" b="1" dirty="0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1" dirty="0">
                <a:solidFill>
                  <a:schemeClr val="dk1"/>
                </a:solidFill>
                <a:latin typeface="+mj-lt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" name="Google Shape;475;p23"/>
            <p:cNvSpPr/>
            <p:nvPr/>
          </p:nvSpPr>
          <p:spPr>
            <a:xfrm>
              <a:off x="7386007" y="3605999"/>
              <a:ext cx="741434" cy="71620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+mj-lt"/>
              </a:endParaRPr>
            </a:p>
          </p:txBody>
        </p:sp>
        <p:sp>
          <p:nvSpPr>
            <p:cNvPr id="50" name="Google Shape;476;p23"/>
            <p:cNvSpPr/>
            <p:nvPr/>
          </p:nvSpPr>
          <p:spPr>
            <a:xfrm>
              <a:off x="7079925" y="1482688"/>
              <a:ext cx="1353600" cy="625200"/>
            </a:xfrm>
            <a:prstGeom prst="rect">
              <a:avLst/>
            </a:prstGeom>
            <a:solidFill>
              <a:srgbClr val="92D050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100" dirty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Шаг </a:t>
              </a:r>
              <a:r>
                <a:rPr lang="ru-RU" sz="1100" dirty="0" smtClean="0">
                  <a:solidFill>
                    <a:srgbClr val="FFFFFF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5</a:t>
              </a:r>
              <a:endParaRPr sz="1100" dirty="0">
                <a:solidFill>
                  <a:srgbClr val="FFFFFF"/>
                </a:solidFill>
                <a:latin typeface="+mj-lt"/>
              </a:endParaRPr>
            </a:p>
          </p:txBody>
        </p:sp>
      </p:grpSp>
      <p:cxnSp>
        <p:nvCxnSpPr>
          <p:cNvPr id="53" name="Скругленная соединительная линия 52"/>
          <p:cNvCxnSpPr/>
          <p:nvPr/>
        </p:nvCxnSpPr>
        <p:spPr>
          <a:xfrm rot="5400000" flipH="1" flipV="1">
            <a:off x="3760434" y="378802"/>
            <a:ext cx="6350" cy="2066652"/>
          </a:xfrm>
          <a:prstGeom prst="curvedConnector3">
            <a:avLst>
              <a:gd name="adj1" fmla="val 3483465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/>
          <p:nvPr/>
        </p:nvCxnSpPr>
        <p:spPr>
          <a:xfrm rot="5400000" flipH="1" flipV="1">
            <a:off x="7566093" y="385152"/>
            <a:ext cx="6350" cy="2066652"/>
          </a:xfrm>
          <a:prstGeom prst="curvedConnector3">
            <a:avLst>
              <a:gd name="adj1" fmla="val 3483465"/>
            </a:avLst>
          </a:prstGeom>
          <a:ln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14</a:t>
            </a:fld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395536" y="91556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2"/>
                </a:solidFill>
              </a:rPr>
              <a:t>II. </a:t>
            </a:r>
            <a:r>
              <a:rPr lang="ru-RU" sz="1400" b="1" i="1" dirty="0" smtClean="0">
                <a:solidFill>
                  <a:schemeClr val="accent2"/>
                </a:solidFill>
              </a:rPr>
              <a:t>Программа </a:t>
            </a:r>
            <a:r>
              <a:rPr lang="ru-RU" sz="1400" b="1" i="1" dirty="0">
                <a:solidFill>
                  <a:schemeClr val="accent2"/>
                </a:solidFill>
              </a:rPr>
              <a:t>100% гарантирования МСБ по </a:t>
            </a:r>
            <a:r>
              <a:rPr lang="ru-RU" sz="1400" b="1" i="1" dirty="0" err="1">
                <a:solidFill>
                  <a:schemeClr val="accent2"/>
                </a:solidFill>
              </a:rPr>
              <a:t>г.Аркалык</a:t>
            </a:r>
            <a:endParaRPr lang="ru-RU" sz="1400" b="1" i="1" dirty="0">
              <a:solidFill>
                <a:schemeClr val="accent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1296185"/>
            <a:ext cx="8229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Банк кредитор: АО «Народный Банк Казахстана» </a:t>
            </a:r>
          </a:p>
          <a:p>
            <a:endParaRPr lang="ru-RU" sz="700" b="1" dirty="0"/>
          </a:p>
          <a:p>
            <a:r>
              <a:rPr lang="ru-RU" sz="1200" b="1" u="sng" dirty="0"/>
              <a:t>Основные условия: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на инвестиции и оборотные </a:t>
            </a:r>
            <a:r>
              <a:rPr lang="ru-RU" sz="1200" dirty="0" smtClean="0"/>
              <a:t>средства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с</a:t>
            </a:r>
            <a:r>
              <a:rPr lang="ru-RU" sz="1200" dirty="0" smtClean="0"/>
              <a:t>умма </a:t>
            </a:r>
            <a:r>
              <a:rPr lang="ru-RU" sz="1200" dirty="0"/>
              <a:t>займа: </a:t>
            </a:r>
            <a:endParaRPr lang="en-US" sz="1200" dirty="0" smtClean="0"/>
          </a:p>
          <a:p>
            <a:pPr lvl="1"/>
            <a:r>
              <a:rPr lang="en-US" sz="1200" dirty="0" smtClean="0"/>
              <a:t>- </a:t>
            </a:r>
            <a:r>
              <a:rPr lang="ru-RU" sz="1200" dirty="0" smtClean="0"/>
              <a:t>для </a:t>
            </a:r>
            <a:r>
              <a:rPr lang="ru-RU" sz="1200" dirty="0"/>
              <a:t>начинающих предпринимателей не более  </a:t>
            </a:r>
            <a:r>
              <a:rPr lang="ru-RU" sz="1200" b="1" dirty="0">
                <a:solidFill>
                  <a:srgbClr val="C00000"/>
                </a:solidFill>
              </a:rPr>
              <a:t>20 000 000 </a:t>
            </a:r>
            <a:r>
              <a:rPr lang="ru-RU" sz="1200" b="1" dirty="0" smtClean="0">
                <a:solidFill>
                  <a:srgbClr val="C00000"/>
                </a:solidFill>
              </a:rPr>
              <a:t>тенге</a:t>
            </a:r>
            <a:endParaRPr lang="ru-RU" sz="1200" dirty="0"/>
          </a:p>
          <a:p>
            <a:pPr lvl="1"/>
            <a:r>
              <a:rPr lang="en-US" sz="1200" dirty="0" smtClean="0"/>
              <a:t>- </a:t>
            </a:r>
            <a:r>
              <a:rPr lang="ru-RU" sz="1200" dirty="0" smtClean="0"/>
              <a:t>для </a:t>
            </a:r>
            <a:r>
              <a:rPr lang="ru-RU" sz="1200" dirty="0"/>
              <a:t>действующих предпринимателей не более </a:t>
            </a:r>
            <a:r>
              <a:rPr lang="ru-RU" sz="1200" b="1" dirty="0">
                <a:solidFill>
                  <a:srgbClr val="C00000"/>
                </a:solidFill>
              </a:rPr>
              <a:t>50 000 000 </a:t>
            </a:r>
            <a:r>
              <a:rPr lang="ru-RU" sz="1200" b="1" dirty="0" smtClean="0">
                <a:solidFill>
                  <a:srgbClr val="C00000"/>
                </a:solidFill>
              </a:rPr>
              <a:t>тенге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срок кредита - </a:t>
            </a:r>
            <a:r>
              <a:rPr lang="ru-RU" sz="1200" b="1" dirty="0">
                <a:solidFill>
                  <a:srgbClr val="C00000"/>
                </a:solidFill>
              </a:rPr>
              <a:t>до 5 </a:t>
            </a:r>
            <a:r>
              <a:rPr lang="ru-RU" sz="1200" b="1" dirty="0" smtClean="0">
                <a:solidFill>
                  <a:srgbClr val="C00000"/>
                </a:solidFill>
              </a:rPr>
              <a:t>лет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ставка – </a:t>
            </a:r>
            <a:r>
              <a:rPr lang="ru-RU" sz="1200" b="1" dirty="0">
                <a:solidFill>
                  <a:srgbClr val="C00000"/>
                </a:solidFill>
              </a:rPr>
              <a:t>не более 6% годовых (в рамках ДКБ 2025</a:t>
            </a:r>
            <a:r>
              <a:rPr lang="ru-RU" sz="1200" b="1" dirty="0" smtClean="0">
                <a:solidFill>
                  <a:srgbClr val="C00000"/>
                </a:solidFill>
              </a:rPr>
              <a:t>)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гарантируется – </a:t>
            </a:r>
            <a:r>
              <a:rPr lang="ru-RU" sz="1200" b="1" dirty="0">
                <a:solidFill>
                  <a:srgbClr val="C00000"/>
                </a:solidFill>
              </a:rPr>
              <a:t>до 100%</a:t>
            </a:r>
            <a:r>
              <a:rPr lang="ru-RU" sz="1200" dirty="0"/>
              <a:t> от суммы кредита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без отраслевых </a:t>
            </a:r>
            <a:r>
              <a:rPr lang="ru-RU" sz="1200" dirty="0" smtClean="0"/>
              <a:t>ограничений</a:t>
            </a:r>
          </a:p>
          <a:p>
            <a:endParaRPr lang="ru-RU" sz="1200" dirty="0"/>
          </a:p>
          <a:p>
            <a:r>
              <a:rPr lang="ru-RU" sz="1200" b="1" u="sng" dirty="0"/>
              <a:t>Порядок внедрения инструмента гарантирования</a:t>
            </a:r>
            <a:r>
              <a:rPr lang="ru-RU" sz="1200" b="1" u="sng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Фонд разрабатывает  и утверждает программу гарантирования кредитов МСБ в г</a:t>
            </a:r>
            <a:r>
              <a:rPr lang="ru-RU" sz="1200" dirty="0" smtClean="0"/>
              <a:t>. Аркалык</a:t>
            </a:r>
            <a:endParaRPr lang="ru-RU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Фонд и МИО подписывают Соглашение о возмещении </a:t>
            </a:r>
            <a:r>
              <a:rPr lang="ru-RU" sz="1200" b="1" dirty="0"/>
              <a:t>100%</a:t>
            </a:r>
            <a:r>
              <a:rPr lang="ru-RU" sz="1200" dirty="0"/>
              <a:t> исполненного Фондом требования по гарантируемым проектам, на основании выставленных  актов сверок и взаиморасчетов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МИО резервирует средства для возмещения исполненных Фондом требований на очередной </a:t>
            </a:r>
            <a:r>
              <a:rPr lang="ru-RU" sz="1200" dirty="0" smtClean="0"/>
              <a:t>год</a:t>
            </a:r>
            <a:endParaRPr lang="ru-RU" sz="1200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5</a:t>
            </a:r>
            <a:r>
              <a:rPr lang="ru-RU" sz="2000" b="1" dirty="0" smtClean="0"/>
              <a:t>.  Предложение Фонда по созданию </a:t>
            </a:r>
            <a:br>
              <a:rPr lang="ru-RU" sz="2000" b="1" dirty="0" smtClean="0"/>
            </a:br>
            <a:r>
              <a:rPr lang="ru-RU" sz="2000" b="1" dirty="0" smtClean="0"/>
              <a:t>новой программы поддержки МСБ г. Аркалык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099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480986" y="3418739"/>
            <a:ext cx="28122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i="1" dirty="0"/>
              <a:t>3. Фонд после выплаты требования выставляет акт сверок и взаиморасчетов по выплаченным требования для возмещения выплаченных средств </a:t>
            </a:r>
            <a:r>
              <a:rPr lang="ru-RU" sz="700" i="1" dirty="0" smtClean="0"/>
              <a:t>МИО</a:t>
            </a:r>
          </a:p>
          <a:p>
            <a:pPr algn="just"/>
            <a:endParaRPr lang="ru-RU" sz="700" i="1" dirty="0"/>
          </a:p>
          <a:p>
            <a:pPr algn="just"/>
            <a:endParaRPr lang="ru-RU" sz="100" i="1" dirty="0" smtClean="0"/>
          </a:p>
          <a:p>
            <a:pPr algn="just"/>
            <a:r>
              <a:rPr lang="ru-RU" sz="700" i="1" dirty="0"/>
              <a:t>МИО возмещает </a:t>
            </a:r>
            <a:r>
              <a:rPr lang="ru-RU" sz="700" b="1" i="1" dirty="0"/>
              <a:t>в 100% </a:t>
            </a:r>
            <a:r>
              <a:rPr lang="ru-RU" sz="700" i="1" dirty="0"/>
              <a:t>размере выплаченные Фондом средства </a:t>
            </a:r>
            <a:r>
              <a:rPr lang="ru-RU" sz="700" i="1" dirty="0" smtClean="0"/>
              <a:t>в </a:t>
            </a:r>
            <a:r>
              <a:rPr lang="ru-RU" sz="700" i="1" dirty="0"/>
              <a:t>течении 10 рабочих дней с момента получения </a:t>
            </a:r>
            <a:r>
              <a:rPr lang="ru-RU" sz="700" i="1" dirty="0" smtClean="0"/>
              <a:t>документов </a:t>
            </a:r>
            <a:r>
              <a:rPr lang="ru-RU" sz="700" b="1" i="1" dirty="0" smtClean="0">
                <a:solidFill>
                  <a:srgbClr val="C00000"/>
                </a:solidFill>
              </a:rPr>
              <a:t>ЛИБО</a:t>
            </a:r>
          </a:p>
          <a:p>
            <a:pPr algn="just"/>
            <a:r>
              <a:rPr lang="ru-RU" sz="700" i="1" dirty="0"/>
              <a:t>МИО в начале очередного года перечисляет средства                                      в Фонд для 100% исполнения требований </a:t>
            </a:r>
            <a:r>
              <a:rPr lang="ru-RU" sz="700" i="1" dirty="0" smtClean="0"/>
              <a:t>БВУ </a:t>
            </a:r>
            <a:r>
              <a:rPr lang="ru-RU" sz="700" i="1" dirty="0"/>
              <a:t>по гарантируемым кредитам, в случае их неиспользования/не полного использования в конце года Фонд их возвращает в МИО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649310" y="1524741"/>
            <a:ext cx="864096" cy="4834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Фонд «Даму»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97182" y="1525941"/>
            <a:ext cx="863032" cy="4780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СЧП</a:t>
            </a:r>
            <a:endParaRPr lang="ru-RU" sz="1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85765" y="1521245"/>
            <a:ext cx="864096" cy="4792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БВУ</a:t>
            </a:r>
            <a:endParaRPr lang="ru-RU" sz="1400" b="1" dirty="0"/>
          </a:p>
        </p:txBody>
      </p:sp>
      <p:cxnSp>
        <p:nvCxnSpPr>
          <p:cNvPr id="42" name="Прямая со стрелкой 41"/>
          <p:cNvCxnSpPr>
            <a:stCxn id="47" idx="3"/>
          </p:cNvCxnSpPr>
          <p:nvPr/>
        </p:nvCxnSpPr>
        <p:spPr>
          <a:xfrm>
            <a:off x="4482832" y="3846639"/>
            <a:ext cx="2810404" cy="18464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15</a:t>
            </a:fld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062562" y="1327779"/>
            <a:ext cx="11182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i="1" dirty="0" smtClean="0"/>
              <a:t>1. СЧП обращается в БВУ на получение фин. поддержки</a:t>
            </a:r>
            <a:endParaRPr lang="ru-RU" sz="7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28698" y="2003996"/>
            <a:ext cx="0" cy="43289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10383" y="2000500"/>
            <a:ext cx="0" cy="43289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622393" y="2428223"/>
            <a:ext cx="3525671" cy="8671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5141758" y="2014495"/>
            <a:ext cx="6306" cy="428705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9" name="TextBox 28"/>
          <p:cNvSpPr txBox="1"/>
          <p:nvPr/>
        </p:nvSpPr>
        <p:spPr>
          <a:xfrm>
            <a:off x="3610383" y="2444284"/>
            <a:ext cx="1531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i="1" dirty="0" smtClean="0"/>
              <a:t>2. СЧП и </a:t>
            </a:r>
            <a:r>
              <a:rPr lang="ru-RU" sz="700" i="1" dirty="0"/>
              <a:t>БВУ обращаются в </a:t>
            </a:r>
            <a:r>
              <a:rPr lang="ru-RU" sz="700" i="1" dirty="0" smtClean="0"/>
              <a:t>Фонд на получение </a:t>
            </a:r>
            <a:r>
              <a:rPr lang="ru-RU" sz="700" b="1" i="1" dirty="0" smtClean="0"/>
              <a:t>100%</a:t>
            </a:r>
            <a:r>
              <a:rPr lang="ru-RU" sz="700" i="1" dirty="0" smtClean="0"/>
              <a:t> </a:t>
            </a:r>
            <a:r>
              <a:rPr lang="ru-RU" sz="700" b="1" i="1" dirty="0" smtClean="0"/>
              <a:t>гарантии </a:t>
            </a:r>
            <a:r>
              <a:rPr lang="ru-RU" sz="700" i="1" dirty="0" smtClean="0"/>
              <a:t>по кредиту СЧП</a:t>
            </a:r>
            <a:endParaRPr lang="ru-RU" sz="700" i="1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511278" y="1760873"/>
            <a:ext cx="1508994" cy="2896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975" y="1390740"/>
            <a:ext cx="740265" cy="74026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442877" y="1327779"/>
            <a:ext cx="16457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i="1" dirty="0"/>
              <a:t>3</a:t>
            </a:r>
            <a:r>
              <a:rPr lang="ru-RU" sz="700" i="1" dirty="0" smtClean="0"/>
              <a:t>. СЧП, </a:t>
            </a:r>
            <a:r>
              <a:rPr lang="ru-RU" sz="700" i="1" dirty="0"/>
              <a:t>БВУ и </a:t>
            </a:r>
            <a:r>
              <a:rPr lang="ru-RU" sz="700" i="1" dirty="0" smtClean="0"/>
              <a:t>Фонд заключают </a:t>
            </a:r>
            <a:r>
              <a:rPr lang="ru-RU" sz="700" i="1" dirty="0"/>
              <a:t>трехсторонний договор гарантирования </a:t>
            </a: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457199" y="923302"/>
            <a:ext cx="4535339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 smtClean="0">
                <a:solidFill>
                  <a:schemeClr val="accent2"/>
                </a:solidFill>
              </a:rPr>
              <a:t>Схема </a:t>
            </a:r>
            <a:r>
              <a:rPr lang="ru-RU" sz="1400" b="1" i="1" dirty="0">
                <a:solidFill>
                  <a:schemeClr val="accent2"/>
                </a:solidFill>
              </a:rPr>
              <a:t>финансирования и гарантирования</a:t>
            </a:r>
            <a:r>
              <a:rPr lang="ru-RU" sz="1400" b="1" i="1" dirty="0" smtClean="0">
                <a:solidFill>
                  <a:schemeClr val="accent2"/>
                </a:solidFill>
              </a:rPr>
              <a:t>:</a:t>
            </a:r>
            <a:endParaRPr lang="ru-RU" sz="1400" b="1" i="1" dirty="0">
              <a:solidFill>
                <a:schemeClr val="accent2"/>
              </a:solidFill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457199" y="2931790"/>
            <a:ext cx="6563073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>
                <a:solidFill>
                  <a:schemeClr val="accent2"/>
                </a:solidFill>
              </a:rPr>
              <a:t>Схема выплаты требования Банка по гарантируемому кредиту: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192205" y="3606115"/>
            <a:ext cx="863032" cy="4780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БВУ</a:t>
            </a:r>
            <a:endParaRPr lang="ru-RU" sz="1400" b="1" dirty="0"/>
          </a:p>
        </p:txBody>
      </p:sp>
      <p:cxnSp>
        <p:nvCxnSpPr>
          <p:cNvPr id="46" name="Прямая со стрелкой 45"/>
          <p:cNvCxnSpPr>
            <a:stCxn id="44" idx="3"/>
          </p:cNvCxnSpPr>
          <p:nvPr/>
        </p:nvCxnSpPr>
        <p:spPr>
          <a:xfrm flipV="1">
            <a:off x="2055237" y="3845142"/>
            <a:ext cx="1555146" cy="1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3618736" y="3604915"/>
            <a:ext cx="864096" cy="4834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Фонд «Даму»</a:t>
            </a:r>
            <a:endParaRPr lang="ru-RU" sz="1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308304" y="3427140"/>
            <a:ext cx="864096" cy="857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МИО</a:t>
            </a:r>
            <a:endParaRPr lang="ru-RU" sz="1400" b="1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2055237" y="1767442"/>
            <a:ext cx="1125551" cy="4096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0" name="TextBox 49"/>
          <p:cNvSpPr txBox="1"/>
          <p:nvPr/>
        </p:nvSpPr>
        <p:spPr>
          <a:xfrm>
            <a:off x="2062562" y="3324039"/>
            <a:ext cx="1547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i="1" dirty="0" smtClean="0"/>
              <a:t>1. БВУ выставляет требование в Фонд на выплату </a:t>
            </a:r>
            <a:r>
              <a:rPr lang="ru-RU" sz="700" i="1" dirty="0"/>
              <a:t>по </a:t>
            </a:r>
            <a:r>
              <a:rPr lang="ru-RU" sz="700" i="1" dirty="0" smtClean="0"/>
              <a:t>гарантии </a:t>
            </a:r>
            <a:r>
              <a:rPr lang="ru-RU" sz="700" i="1" dirty="0" smtClean="0">
                <a:solidFill>
                  <a:srgbClr val="C00000"/>
                </a:solidFill>
              </a:rPr>
              <a:t>(при </a:t>
            </a:r>
            <a:r>
              <a:rPr lang="ru-RU" sz="700" i="1" dirty="0">
                <a:solidFill>
                  <a:srgbClr val="C00000"/>
                </a:solidFill>
              </a:rPr>
              <a:t>наступлении гарантийного события) 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H="1">
            <a:off x="1578496" y="4513324"/>
            <a:ext cx="2471365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049861" y="4090476"/>
            <a:ext cx="0" cy="432898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 flipV="1">
            <a:off x="1578495" y="4088363"/>
            <a:ext cx="6306" cy="428705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2" name="TextBox 61"/>
          <p:cNvSpPr txBox="1"/>
          <p:nvPr/>
        </p:nvSpPr>
        <p:spPr>
          <a:xfrm>
            <a:off x="2078484" y="4190621"/>
            <a:ext cx="1508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i="1" dirty="0"/>
              <a:t>2</a:t>
            </a:r>
            <a:r>
              <a:rPr lang="ru-RU" sz="700" i="1" dirty="0" smtClean="0"/>
              <a:t>. Фонд осуществляет выплату по </a:t>
            </a:r>
            <a:r>
              <a:rPr lang="ru-RU" sz="700" i="1" dirty="0"/>
              <a:t>требованию </a:t>
            </a:r>
            <a:r>
              <a:rPr lang="ru-RU" sz="700" i="1" dirty="0" smtClean="0"/>
              <a:t>БВУ</a:t>
            </a:r>
            <a:endParaRPr lang="ru-RU" sz="700" i="1" dirty="0"/>
          </a:p>
        </p:txBody>
      </p:sp>
      <p:sp>
        <p:nvSpPr>
          <p:cNvPr id="3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5</a:t>
            </a:r>
            <a:r>
              <a:rPr lang="ru-RU" sz="2000" b="1" dirty="0" smtClean="0"/>
              <a:t>.  Предложение Фонда по созданию </a:t>
            </a:r>
            <a:br>
              <a:rPr lang="ru-RU" sz="2000" b="1" dirty="0" smtClean="0"/>
            </a:br>
            <a:r>
              <a:rPr lang="ru-RU" sz="2000" b="1" dirty="0" smtClean="0"/>
              <a:t>новой программы поддержки МСБ г. Аркалык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536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16</a:t>
            </a:fld>
            <a:endParaRPr lang="ru-RU"/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457200" y="857250"/>
            <a:ext cx="4535339" cy="3684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>
                <a:solidFill>
                  <a:schemeClr val="accent2"/>
                </a:solidFill>
              </a:rPr>
              <a:t>Расчет необходимого бюджета</a:t>
            </a: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20381"/>
              </p:ext>
            </p:extLst>
          </p:nvPr>
        </p:nvGraphicFramePr>
        <p:xfrm>
          <a:off x="457201" y="1283832"/>
          <a:ext cx="8507287" cy="18821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555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7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89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16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88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44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601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Ко-во кредитов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Объем кредитного портфеля, </a:t>
                      </a:r>
                      <a:r>
                        <a:rPr lang="ru-RU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млн.тг</a:t>
                      </a:r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Объем гарантийного портфеля, </a:t>
                      </a:r>
                      <a:r>
                        <a:rPr lang="ru-RU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млн.тг</a:t>
                      </a:r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Покрытие гарантией Фонда, от суммы займа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Уровень неработающих займов в портфеле(NPL):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Необходимый бюджет МИО для покрытия убытков, </a:t>
                      </a:r>
                      <a:r>
                        <a:rPr lang="ru-RU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млн.тг</a:t>
                      </a:r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ru-RU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ru-RU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57200" y="3651870"/>
            <a:ext cx="8507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u="sng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Примечание</a:t>
            </a:r>
            <a:r>
              <a:rPr lang="ru-RU" sz="1400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/>
            <a:r>
              <a:rPr lang="ru-RU" sz="14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Объем </a:t>
            </a:r>
            <a:r>
              <a:rPr lang="ru-RU" sz="14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кредитного портфеля: 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кредитов по 20  млн</a:t>
            </a:r>
            <a:r>
              <a:rPr lang="ru-RU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тенге 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и 5</a:t>
            </a:r>
            <a:r>
              <a:rPr lang="ru-RU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кредитов по 50 млн. </a:t>
            </a:r>
            <a:r>
              <a:rPr lang="ru-RU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тенге.</a:t>
            </a:r>
            <a:endParaRPr lang="en-US" sz="14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4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Необходимый </a:t>
            </a:r>
            <a:r>
              <a:rPr lang="ru-RU" sz="14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бюджет МИО: 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при сроке кредита 5 лет, погашение ОД </a:t>
            </a:r>
            <a:r>
              <a:rPr lang="ru-RU" sz="1400" dirty="0" err="1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аннуитетными</a:t>
            </a:r>
            <a:r>
              <a:rPr lang="ru-RU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платежами, </a:t>
            </a:r>
            <a:r>
              <a:rPr lang="ru-RU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льготный 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период по погашению ОД в течении 6 мес. 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5</a:t>
            </a:r>
            <a:r>
              <a:rPr lang="ru-RU" sz="2000" b="1" dirty="0" smtClean="0"/>
              <a:t>.  Предложение Фонда по созданию </a:t>
            </a:r>
            <a:br>
              <a:rPr lang="ru-RU" sz="2000" b="1" dirty="0" smtClean="0"/>
            </a:br>
            <a:r>
              <a:rPr lang="ru-RU" sz="2000" b="1" dirty="0" smtClean="0"/>
              <a:t>новой программы поддержки МСБ г. Аркалык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056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Содержание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419622"/>
            <a:ext cx="8229600" cy="2664296"/>
          </a:xfrm>
        </p:spPr>
        <p:txBody>
          <a:bodyPr anchor="ctr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Результаты программ Фонда в </a:t>
            </a:r>
            <a:r>
              <a:rPr lang="ru-RU" sz="2000" dirty="0" err="1" smtClean="0"/>
              <a:t>Костанайской</a:t>
            </a:r>
            <a:r>
              <a:rPr lang="ru-RU" sz="2000" dirty="0" smtClean="0"/>
              <a:t> области</a:t>
            </a:r>
          </a:p>
          <a:p>
            <a:pPr marL="457200" indent="-457200">
              <a:buFont typeface="+mj-lt"/>
              <a:buAutoNum type="arabicPeriod"/>
            </a:pPr>
            <a:endParaRPr lang="ru-RU" sz="9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Текущая ситуация</a:t>
            </a:r>
          </a:p>
          <a:p>
            <a:pPr marL="457200" indent="-457200">
              <a:buFont typeface="+mj-lt"/>
              <a:buAutoNum type="arabicPeriod"/>
            </a:pPr>
            <a:endParaRPr lang="ru-RU" sz="9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Перспективы развития</a:t>
            </a:r>
          </a:p>
          <a:p>
            <a:pPr marL="457200" indent="-457200">
              <a:buFont typeface="+mj-lt"/>
              <a:buAutoNum type="arabicPeriod"/>
            </a:pPr>
            <a:endParaRPr lang="ru-RU" sz="9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Участие Фонда в развитии экономики регионов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900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Предложение </a:t>
            </a:r>
            <a:r>
              <a:rPr lang="ru-RU" sz="2000" dirty="0"/>
              <a:t>Фонда по созданию </a:t>
            </a:r>
            <a:r>
              <a:rPr lang="ru-RU" sz="2000" dirty="0" smtClean="0"/>
              <a:t>новой </a:t>
            </a:r>
            <a:r>
              <a:rPr lang="ru-RU" sz="2000" dirty="0"/>
              <a:t>программы </a:t>
            </a:r>
            <a:r>
              <a:rPr lang="ru-RU" sz="2000" dirty="0" smtClean="0"/>
              <a:t>поддержки </a:t>
            </a:r>
            <a:r>
              <a:rPr lang="ru-RU" sz="2000" dirty="0"/>
              <a:t>МСБ г. </a:t>
            </a:r>
            <a:r>
              <a:rPr lang="ru-RU" sz="2000" dirty="0" smtClean="0"/>
              <a:t>Аркалык</a:t>
            </a:r>
            <a:endParaRPr lang="en-US" sz="2000" dirty="0" smtClean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400" i="1" dirty="0" smtClean="0">
                <a:solidFill>
                  <a:schemeClr val="tx1"/>
                </a:solidFill>
              </a:rPr>
              <a:t>Региональная </a:t>
            </a:r>
            <a:r>
              <a:rPr lang="ru-RU" sz="1400" i="1" dirty="0">
                <a:solidFill>
                  <a:schemeClr val="tx1"/>
                </a:solidFill>
              </a:rPr>
              <a:t>программа </a:t>
            </a:r>
            <a:r>
              <a:rPr lang="ru-RU" sz="1400" i="1" dirty="0" smtClean="0">
                <a:solidFill>
                  <a:schemeClr val="tx1"/>
                </a:solidFill>
              </a:rPr>
              <a:t>Фондировани</a:t>
            </a:r>
            <a:r>
              <a:rPr lang="ru-RU" sz="1400" i="1" dirty="0">
                <a:solidFill>
                  <a:schemeClr val="tx1"/>
                </a:solidFill>
              </a:rPr>
              <a:t>я</a:t>
            </a:r>
            <a:r>
              <a:rPr lang="ru-RU" sz="1400" i="1" dirty="0" smtClean="0">
                <a:solidFill>
                  <a:schemeClr val="tx1"/>
                </a:solidFill>
              </a:rPr>
              <a:t> БВУ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400" i="1" dirty="0">
                <a:solidFill>
                  <a:schemeClr val="tx1"/>
                </a:solidFill>
              </a:rPr>
              <a:t>Программа 100% гарантирования МСБ по </a:t>
            </a:r>
            <a:r>
              <a:rPr lang="ru-RU" sz="1400" i="1" dirty="0" err="1" smtClean="0">
                <a:solidFill>
                  <a:schemeClr val="tx1"/>
                </a:solidFill>
              </a:rPr>
              <a:t>г.Аркалык</a:t>
            </a:r>
            <a:endParaRPr lang="ru-RU" sz="1400" i="1" dirty="0">
              <a:solidFill>
                <a:schemeClr val="tx1"/>
              </a:solidFill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1. </a:t>
            </a:r>
            <a:r>
              <a:rPr lang="ru-RU" sz="2000" b="1" dirty="0" smtClean="0"/>
              <a:t>Результаты </a:t>
            </a:r>
            <a:r>
              <a:rPr lang="ru-RU" sz="2000" b="1" dirty="0"/>
              <a:t>программ </a:t>
            </a:r>
            <a:r>
              <a:rPr lang="ru-RU" sz="2000" b="1" dirty="0" smtClean="0"/>
              <a:t>Фонда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</a:t>
            </a:r>
            <a:r>
              <a:rPr lang="ru-RU" sz="2000" b="1" dirty="0" err="1" smtClean="0"/>
              <a:t>Костанайской</a:t>
            </a:r>
            <a:r>
              <a:rPr lang="ru-RU" sz="2000" b="1" dirty="0" smtClean="0"/>
              <a:t> области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7732" y="1230211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1200" b="1" dirty="0" err="1" smtClean="0"/>
              <a:t>Костанайская</a:t>
            </a:r>
            <a:r>
              <a:rPr lang="ru-RU" sz="1200" b="1" dirty="0" smtClean="0"/>
              <a:t> область:</a:t>
            </a:r>
            <a:endParaRPr lang="ru-RU" sz="1200" b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1272 проекта</a:t>
            </a:r>
            <a:endParaRPr lang="ru-RU" sz="1100" i="1" dirty="0"/>
          </a:p>
          <a:p>
            <a:pPr marL="85725" indent="-85725">
              <a:buFont typeface="Arial" pitchFamily="34" charset="0"/>
              <a:buChar char="•"/>
            </a:pPr>
            <a:r>
              <a:rPr lang="en-US" sz="1100" i="1" dirty="0" smtClean="0"/>
              <a:t>2</a:t>
            </a:r>
            <a:r>
              <a:rPr lang="ru-RU" sz="1100" i="1" dirty="0" smtClean="0"/>
              <a:t>40 437 млн</a:t>
            </a:r>
            <a:r>
              <a:rPr lang="ru-RU" sz="1100" i="1" dirty="0"/>
              <a:t>. тенге </a:t>
            </a:r>
            <a:r>
              <a:rPr lang="ru-RU" sz="1100" i="1" dirty="0" smtClean="0"/>
              <a:t>кредитов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i="1" dirty="0"/>
          </a:p>
          <a:p>
            <a:r>
              <a:rPr lang="ru-RU" sz="1200" b="1" dirty="0" smtClean="0"/>
              <a:t>Южные регионы области: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42 проект</a:t>
            </a:r>
            <a:r>
              <a:rPr lang="ru-RU" sz="1100" i="1" dirty="0"/>
              <a:t>а</a:t>
            </a:r>
            <a:endParaRPr lang="ru-RU" sz="1100" i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826 млн. тенге кредитов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77732" y="3168000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1200" b="1" dirty="0" err="1" smtClean="0"/>
              <a:t>Костанайская</a:t>
            </a:r>
            <a:r>
              <a:rPr lang="ru-RU" sz="1200" b="1" dirty="0" smtClean="0"/>
              <a:t> </a:t>
            </a:r>
            <a:r>
              <a:rPr lang="ru-RU" sz="1200" b="1" dirty="0"/>
              <a:t>область: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100" i="1" dirty="0"/>
              <a:t>90</a:t>
            </a:r>
            <a:r>
              <a:rPr lang="ru-RU" sz="1100" i="1" dirty="0"/>
              <a:t>8 проектов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100" i="1" dirty="0"/>
              <a:t>29 706</a:t>
            </a:r>
            <a:r>
              <a:rPr lang="ru-RU" sz="1100" i="1" dirty="0"/>
              <a:t> млн. тенге кредитов</a:t>
            </a:r>
          </a:p>
          <a:p>
            <a:endParaRPr lang="ru-RU" sz="1200" i="1" dirty="0"/>
          </a:p>
          <a:p>
            <a:r>
              <a:rPr lang="ru-RU" sz="1200" b="1" dirty="0"/>
              <a:t>Южные регионы области: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US" sz="1100" i="1" dirty="0"/>
              <a:t>46</a:t>
            </a:r>
            <a:r>
              <a:rPr lang="ru-RU" sz="1100" i="1" dirty="0"/>
              <a:t> проектов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/>
              <a:t>605 млн. тенге кредитов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1230211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1200" b="1" dirty="0" err="1" smtClean="0"/>
              <a:t>Костанайская</a:t>
            </a:r>
            <a:r>
              <a:rPr lang="ru-RU" sz="1200" b="1" dirty="0" smtClean="0"/>
              <a:t> </a:t>
            </a:r>
            <a:r>
              <a:rPr lang="ru-RU" sz="1200" b="1" dirty="0"/>
              <a:t>область: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1 823 заемщика</a:t>
            </a:r>
            <a:endParaRPr lang="ru-RU" sz="11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181 554 </a:t>
            </a:r>
            <a:r>
              <a:rPr lang="ru-RU" sz="1100" i="1" dirty="0"/>
              <a:t>млн. тенге </a:t>
            </a:r>
            <a:r>
              <a:rPr lang="ru-RU" sz="1100" i="1" dirty="0" smtClean="0"/>
              <a:t>кредитов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i="1" dirty="0"/>
          </a:p>
          <a:p>
            <a:r>
              <a:rPr lang="ru-RU" sz="1200" b="1" dirty="0"/>
              <a:t>Южные регионы области: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41 заемщик</a:t>
            </a:r>
            <a:endParaRPr lang="ru-RU" sz="11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633 </a:t>
            </a:r>
            <a:r>
              <a:rPr lang="ru-RU" sz="1100" i="1" dirty="0"/>
              <a:t>млн. тенге кредитов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3168000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1200" b="1" dirty="0" err="1" smtClean="0"/>
              <a:t>Костанайская</a:t>
            </a:r>
            <a:r>
              <a:rPr lang="ru-RU" sz="1200" b="1" dirty="0" smtClean="0"/>
              <a:t> </a:t>
            </a:r>
            <a:r>
              <a:rPr lang="ru-RU" sz="1200" b="1" dirty="0"/>
              <a:t>область: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266 </a:t>
            </a:r>
            <a:r>
              <a:rPr lang="ru-RU" sz="1100" i="1" dirty="0"/>
              <a:t>заемщиков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3 506 </a:t>
            </a:r>
            <a:r>
              <a:rPr lang="ru-RU" sz="1100" i="1" dirty="0"/>
              <a:t>млн. тенге </a:t>
            </a:r>
            <a:r>
              <a:rPr lang="ru-RU" sz="1100" i="1" dirty="0" smtClean="0"/>
              <a:t>кредитов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i="1" dirty="0"/>
          </a:p>
          <a:p>
            <a:r>
              <a:rPr lang="ru-RU" sz="1200" b="1" dirty="0"/>
              <a:t>Южные регионы области: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13 заемщиков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100" i="1" dirty="0" smtClean="0"/>
              <a:t>78 </a:t>
            </a:r>
            <a:r>
              <a:rPr lang="ru-RU" sz="1100" i="1" dirty="0"/>
              <a:t>млн. тенге кредитов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92968" y="981089"/>
            <a:ext cx="2205522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Льготное финансирование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03778" y="981089"/>
            <a:ext cx="1964366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Субсидирование ставки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99196" y="2931790"/>
            <a:ext cx="2993110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т.ч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. Массовое предпринимательство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18072" y="2931790"/>
            <a:ext cx="2135823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Гарантирование кредитов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398331"/>
              </p:ext>
            </p:extLst>
          </p:nvPr>
        </p:nvGraphicFramePr>
        <p:xfrm>
          <a:off x="324009" y="1230211"/>
          <a:ext cx="18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838100"/>
              </p:ext>
            </p:extLst>
          </p:nvPr>
        </p:nvGraphicFramePr>
        <p:xfrm>
          <a:off x="324009" y="3168000"/>
          <a:ext cx="18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498004"/>
              </p:ext>
            </p:extLst>
          </p:nvPr>
        </p:nvGraphicFramePr>
        <p:xfrm>
          <a:off x="4716016" y="3168000"/>
          <a:ext cx="1803423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913030"/>
              </p:ext>
            </p:extLst>
          </p:nvPr>
        </p:nvGraphicFramePr>
        <p:xfrm>
          <a:off x="4716016" y="1217299"/>
          <a:ext cx="1807914" cy="145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118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</a:t>
            </a:r>
            <a:r>
              <a:rPr lang="ru-RU" sz="2000" b="1" dirty="0" smtClean="0"/>
              <a:t>. Особенности южных регионов </a:t>
            </a:r>
            <a:r>
              <a:rPr lang="ru-RU" sz="2000" b="1" dirty="0" err="1"/>
              <a:t>Костанайской</a:t>
            </a:r>
            <a:r>
              <a:rPr lang="ru-RU" sz="2000" b="1" dirty="0"/>
              <a:t> области</a:t>
            </a:r>
          </a:p>
        </p:txBody>
      </p:sp>
      <p:sp>
        <p:nvSpPr>
          <p:cNvPr id="11" name="Хорда 10"/>
          <p:cNvSpPr/>
          <p:nvPr/>
        </p:nvSpPr>
        <p:spPr>
          <a:xfrm flipH="1">
            <a:off x="-940230" y="1635646"/>
            <a:ext cx="2376264" cy="2471121"/>
          </a:xfrm>
          <a:prstGeom prst="chord">
            <a:avLst>
              <a:gd name="adj1" fmla="val 5379362"/>
              <a:gd name="adj2" fmla="val 1620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Хорда 11"/>
          <p:cNvSpPr/>
          <p:nvPr/>
        </p:nvSpPr>
        <p:spPr>
          <a:xfrm flipH="1">
            <a:off x="-706668" y="1889570"/>
            <a:ext cx="1909137" cy="1985347"/>
          </a:xfrm>
          <a:prstGeom prst="chord">
            <a:avLst>
              <a:gd name="adj1" fmla="val 5379362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Хорда 12"/>
          <p:cNvSpPr/>
          <p:nvPr/>
        </p:nvSpPr>
        <p:spPr>
          <a:xfrm flipH="1">
            <a:off x="-453702" y="2143490"/>
            <a:ext cx="1403208" cy="1459221"/>
          </a:xfrm>
          <a:prstGeom prst="chord">
            <a:avLst>
              <a:gd name="adj1" fmla="val 537936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endCxn id="39" idx="1"/>
          </p:cNvCxnSpPr>
          <p:nvPr/>
        </p:nvCxnSpPr>
        <p:spPr>
          <a:xfrm flipV="1">
            <a:off x="683568" y="2198166"/>
            <a:ext cx="958049" cy="296307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41" idx="1"/>
          </p:cNvCxnSpPr>
          <p:nvPr/>
        </p:nvCxnSpPr>
        <p:spPr>
          <a:xfrm>
            <a:off x="1223628" y="3358569"/>
            <a:ext cx="417987" cy="264026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40" idx="1"/>
          </p:cNvCxnSpPr>
          <p:nvPr/>
        </p:nvCxnSpPr>
        <p:spPr>
          <a:xfrm>
            <a:off x="1043608" y="2833329"/>
            <a:ext cx="598009" cy="0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641617" y="1990417"/>
            <a:ext cx="1341864" cy="4154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ru-RU" sz="1600" b="1" dirty="0" smtClean="0"/>
              <a:t>2</a:t>
            </a:r>
            <a:r>
              <a:rPr lang="en-US" sz="1600" b="1" dirty="0" smtClean="0"/>
              <a:t>6,4</a:t>
            </a:r>
            <a:r>
              <a:rPr lang="ru-RU" sz="1600" b="1" dirty="0" smtClean="0"/>
              <a:t> </a:t>
            </a:r>
            <a:r>
              <a:rPr lang="ru-RU" sz="1600" b="1" dirty="0"/>
              <a:t>тыс. </a:t>
            </a:r>
            <a:r>
              <a:rPr lang="ru-RU" sz="1600" b="1" dirty="0" smtClean="0"/>
              <a:t>чел. </a:t>
            </a:r>
            <a:br>
              <a:rPr lang="ru-RU" sz="1600" b="1" dirty="0" smtClean="0"/>
            </a:br>
            <a:r>
              <a:rPr lang="ru-RU" sz="1100" dirty="0" smtClean="0"/>
              <a:t>в Аркалыке</a:t>
            </a:r>
            <a:endParaRPr lang="ru-RU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1641617" y="2556330"/>
            <a:ext cx="1562231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ru-RU" sz="1600" b="1" dirty="0" smtClean="0"/>
              <a:t>1</a:t>
            </a:r>
            <a:r>
              <a:rPr lang="en-US" sz="1600" b="1" dirty="0" smtClean="0"/>
              <a:t>3,3</a:t>
            </a:r>
            <a:r>
              <a:rPr lang="ru-RU" sz="1600" b="1" dirty="0" smtClean="0"/>
              <a:t> </a:t>
            </a:r>
            <a:r>
              <a:rPr lang="ru-RU" sz="1600" b="1" dirty="0"/>
              <a:t>тыс. </a:t>
            </a:r>
            <a:r>
              <a:rPr lang="ru-RU" sz="1600" b="1" dirty="0" smtClean="0"/>
              <a:t>чел.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100" dirty="0" smtClean="0"/>
              <a:t>На территориях в подчинении Аркалыка</a:t>
            </a:r>
            <a:endParaRPr lang="ru-RU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1641615" y="3305288"/>
            <a:ext cx="1656000" cy="6346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400" b="1" dirty="0" smtClean="0"/>
              <a:t>38,1</a:t>
            </a:r>
            <a:r>
              <a:rPr lang="ru-RU" sz="1400" b="1" dirty="0" smtClean="0"/>
              <a:t> </a:t>
            </a:r>
            <a:r>
              <a:rPr lang="ru-RU" sz="1400" b="1" dirty="0"/>
              <a:t>тыс. </a:t>
            </a:r>
            <a:r>
              <a:rPr lang="ru-RU" sz="1400" b="1" dirty="0" smtClean="0"/>
              <a:t>чел.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/>
              <a:t>в</a:t>
            </a:r>
            <a:r>
              <a:rPr lang="ru-RU" sz="1200" b="1" dirty="0" smtClean="0"/>
              <a:t> </a:t>
            </a:r>
            <a:r>
              <a:rPr lang="ru-RU" sz="1100" dirty="0" err="1" smtClean="0"/>
              <a:t>Амангельдинском</a:t>
            </a:r>
            <a:r>
              <a:rPr lang="ru-RU" sz="1100" dirty="0" smtClean="0"/>
              <a:t>, </a:t>
            </a:r>
            <a:r>
              <a:rPr lang="ru-RU" sz="1100" dirty="0" err="1" smtClean="0"/>
              <a:t>Джангельдинском</a:t>
            </a:r>
            <a:r>
              <a:rPr lang="ru-RU" sz="1100" dirty="0" smtClean="0"/>
              <a:t> и </a:t>
            </a:r>
            <a:r>
              <a:rPr lang="ru-RU" sz="1100" dirty="0" err="1" smtClean="0"/>
              <a:t>Наурузумском</a:t>
            </a:r>
            <a:r>
              <a:rPr lang="ru-RU" sz="1100" dirty="0" smtClean="0"/>
              <a:t> р-нах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1637693"/>
            <a:ext cx="4752528" cy="24482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r>
              <a:rPr lang="ru-RU" sz="1200" b="1" dirty="0" smtClean="0"/>
              <a:t>Аркалык: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1000" dirty="0" smtClean="0"/>
              <a:t>Население </a:t>
            </a:r>
            <a:r>
              <a:rPr lang="ru-RU" sz="1000" dirty="0"/>
              <a:t>(с территориями в подчинении) – </a:t>
            </a:r>
            <a:r>
              <a:rPr lang="en-US" sz="1000" b="1" dirty="0" smtClean="0"/>
              <a:t>39,7</a:t>
            </a:r>
            <a:r>
              <a:rPr lang="ru-RU" sz="1000" b="1" dirty="0" smtClean="0"/>
              <a:t> </a:t>
            </a:r>
            <a:r>
              <a:rPr lang="ru-RU" sz="1000" b="1" dirty="0"/>
              <a:t>тыс. чел.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1000" b="1" dirty="0" smtClean="0"/>
              <a:t>4,</a:t>
            </a:r>
            <a:r>
              <a:rPr lang="en-US" sz="1000" b="1" dirty="0" smtClean="0"/>
              <a:t>6</a:t>
            </a:r>
            <a:r>
              <a:rPr lang="ru-RU" sz="1000" b="1" dirty="0" smtClean="0"/>
              <a:t>% </a:t>
            </a:r>
            <a:r>
              <a:rPr lang="ru-RU" sz="1000" b="1" dirty="0"/>
              <a:t>населения области</a:t>
            </a:r>
          </a:p>
          <a:p>
            <a:pPr marL="182563" indent="-87313">
              <a:buFont typeface="Arial" pitchFamily="34" charset="0"/>
              <a:buChar char="•"/>
            </a:pPr>
            <a:endParaRPr lang="ru-RU" sz="300" dirty="0">
              <a:solidFill>
                <a:srgbClr val="C00000"/>
              </a:solidFill>
            </a:endParaRPr>
          </a:p>
          <a:p>
            <a:r>
              <a:rPr lang="ru-RU" sz="1200" b="1" dirty="0" smtClean="0"/>
              <a:t>Самый крупный населенный пункт на юге </a:t>
            </a:r>
            <a:r>
              <a:rPr lang="ru-RU" sz="1200" b="1" dirty="0" err="1" smtClean="0"/>
              <a:t>Костанайской</a:t>
            </a:r>
            <a:r>
              <a:rPr lang="ru-RU" sz="1200" b="1" dirty="0" smtClean="0"/>
              <a:t> обл.:</a:t>
            </a:r>
          </a:p>
          <a:p>
            <a:pPr marL="179388" lvl="1" indent="-88900">
              <a:buFont typeface="Arial" pitchFamily="34" charset="0"/>
              <a:buChar char="•"/>
            </a:pPr>
            <a:r>
              <a:rPr lang="ru-RU" sz="1000" i="1" dirty="0" err="1"/>
              <a:t>Амангельдинский</a:t>
            </a:r>
            <a:r>
              <a:rPr lang="ru-RU" sz="1000" i="1" dirty="0"/>
              <a:t> и </a:t>
            </a:r>
            <a:r>
              <a:rPr lang="ru-RU" sz="1000" i="1" dirty="0" err="1" smtClean="0"/>
              <a:t>Джангельдинский</a:t>
            </a:r>
            <a:r>
              <a:rPr lang="ru-RU" sz="1000" i="1" dirty="0" smtClean="0"/>
              <a:t> </a:t>
            </a:r>
            <a:r>
              <a:rPr lang="ru-RU" sz="1000" i="1" dirty="0"/>
              <a:t>районы ориентированы на Аркалык</a:t>
            </a:r>
          </a:p>
          <a:p>
            <a:pPr marL="179388" lvl="1" indent="-88900">
              <a:buFont typeface="Arial" pitchFamily="34" charset="0"/>
              <a:buChar char="•"/>
            </a:pPr>
            <a:r>
              <a:rPr lang="ru-RU" sz="1000" i="1" dirty="0" err="1"/>
              <a:t>Костанай</a:t>
            </a:r>
            <a:r>
              <a:rPr lang="ru-RU" sz="1000" i="1" dirty="0"/>
              <a:t>, Рудный и </a:t>
            </a:r>
            <a:r>
              <a:rPr lang="ru-RU" sz="1000" i="1" dirty="0" err="1"/>
              <a:t>Лисаковск</a:t>
            </a:r>
            <a:r>
              <a:rPr lang="ru-RU" sz="1000" i="1" dirty="0"/>
              <a:t> – более </a:t>
            </a:r>
            <a:r>
              <a:rPr lang="ru-RU" sz="1000" i="1" dirty="0" smtClean="0"/>
              <a:t>450 </a:t>
            </a:r>
            <a:r>
              <a:rPr lang="ru-RU" sz="1000" i="1" dirty="0"/>
              <a:t>км., </a:t>
            </a:r>
            <a:r>
              <a:rPr lang="ru-RU" sz="1000" i="1" dirty="0" err="1"/>
              <a:t>Жезказган</a:t>
            </a:r>
            <a:r>
              <a:rPr lang="ru-RU" sz="1000" i="1" dirty="0"/>
              <a:t> – </a:t>
            </a:r>
            <a:r>
              <a:rPr lang="ru-RU" sz="1000" i="1" dirty="0" smtClean="0"/>
              <a:t>более 330 </a:t>
            </a:r>
            <a:r>
              <a:rPr lang="ru-RU" sz="1000" i="1" dirty="0"/>
              <a:t>км</a:t>
            </a:r>
            <a:r>
              <a:rPr lang="ru-RU" sz="1000" i="1" dirty="0" smtClean="0"/>
              <a:t>.</a:t>
            </a:r>
          </a:p>
          <a:p>
            <a:pPr marL="179388" lvl="1" indent="-88900">
              <a:buFont typeface="Arial" pitchFamily="34" charset="0"/>
              <a:buChar char="•"/>
            </a:pPr>
            <a:endParaRPr lang="ru-RU" sz="300" i="1" dirty="0"/>
          </a:p>
          <a:p>
            <a:r>
              <a:rPr lang="ru-RU" sz="1200" b="1" dirty="0" smtClean="0"/>
              <a:t>Локальный культурно-образовательный центр: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1 ВУЗ (168 преподавателей, 1700 студентов),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5 колледжей (более 200 преподавателей, более 1700 учащихся)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37 объектов культуры (в </a:t>
            </a:r>
            <a:r>
              <a:rPr lang="ru-RU" sz="1000" i="1" dirty="0" err="1" smtClean="0"/>
              <a:t>т.ч</a:t>
            </a:r>
            <a:r>
              <a:rPr lang="ru-RU" sz="1000" i="1" dirty="0"/>
              <a:t>. 1 музей, 1 </a:t>
            </a:r>
            <a:r>
              <a:rPr lang="ru-RU" sz="1000" i="1" dirty="0" smtClean="0"/>
              <a:t>кинотеатр, 1 </a:t>
            </a:r>
            <a:r>
              <a:rPr lang="ru-RU" sz="1000" i="1" dirty="0"/>
              <a:t>театр)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2 рынка, 5 торговых центров</a:t>
            </a:r>
          </a:p>
          <a:p>
            <a:pPr marL="177800" lvl="1" indent="-87313">
              <a:buFont typeface="Arial" pitchFamily="34" charset="0"/>
              <a:buChar char="•"/>
            </a:pPr>
            <a:endParaRPr lang="ru-RU" sz="300" i="1" dirty="0"/>
          </a:p>
          <a:p>
            <a:pPr marL="1588" lvl="1"/>
            <a:r>
              <a:rPr lang="ru-RU" sz="1200" b="1" dirty="0"/>
              <a:t>С 2014 года – транзитный </a:t>
            </a:r>
            <a:r>
              <a:rPr lang="ru-RU" sz="1200" b="1" dirty="0" smtClean="0"/>
              <a:t>пункт</a:t>
            </a:r>
          </a:p>
          <a:p>
            <a:pPr marL="182563" lvl="2" indent="-92075">
              <a:buFont typeface="Arial" pitchFamily="34" charset="0"/>
              <a:buChar char="•"/>
            </a:pPr>
            <a:r>
              <a:rPr lang="ru-RU" sz="1000" i="1" dirty="0" smtClean="0"/>
              <a:t>Через </a:t>
            </a:r>
            <a:r>
              <a:rPr lang="ru-RU" sz="1000" i="1" dirty="0" err="1" smtClean="0"/>
              <a:t>Шубарколь</a:t>
            </a:r>
            <a:r>
              <a:rPr lang="ru-RU" sz="1000" i="1" dirty="0" smtClean="0"/>
              <a:t> открылся ж/</a:t>
            </a:r>
            <a:r>
              <a:rPr lang="ru-RU" sz="1000" i="1" dirty="0" err="1" smtClean="0"/>
              <a:t>д</a:t>
            </a:r>
            <a:r>
              <a:rPr lang="ru-RU" sz="1000" i="1" dirty="0" smtClean="0"/>
              <a:t> путь в </a:t>
            </a:r>
            <a:r>
              <a:rPr lang="ru-RU" sz="1000" i="1" dirty="0" err="1" smtClean="0"/>
              <a:t>Жезказган</a:t>
            </a:r>
            <a:r>
              <a:rPr lang="ru-RU" sz="1000" i="1" dirty="0" smtClean="0"/>
              <a:t>, далее на Юг и Запад</a:t>
            </a: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3203848" y="2072553"/>
            <a:ext cx="144016" cy="1080000"/>
          </a:xfrm>
          <a:prstGeom prst="rightBr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endParaRPr lang="ru-RU" sz="1200" b="1"/>
          </a:p>
        </p:txBody>
      </p:sp>
      <p:cxnSp>
        <p:nvCxnSpPr>
          <p:cNvPr id="7" name="Прямая соединительная линия 6"/>
          <p:cNvCxnSpPr>
            <a:endCxn id="14" idx="1"/>
          </p:cNvCxnSpPr>
          <p:nvPr/>
        </p:nvCxnSpPr>
        <p:spPr>
          <a:xfrm>
            <a:off x="3743908" y="2861828"/>
            <a:ext cx="396044" cy="1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4</a:t>
            </a:fld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7902" y="915566"/>
            <a:ext cx="864457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214813" indent="-84138">
              <a:spcAft>
                <a:spcPts val="600"/>
              </a:spcAft>
              <a:buFont typeface="Arial" pitchFamily="34" charset="0"/>
              <a:buChar char="•"/>
              <a:tabLst>
                <a:tab pos="4214813" algn="l"/>
              </a:tabLst>
            </a:pPr>
            <a:r>
              <a:rPr lang="ru-RU" sz="1200" b="1" dirty="0" smtClean="0"/>
              <a:t>Территория – 91,0 тыс.км</a:t>
            </a:r>
            <a:r>
              <a:rPr lang="ru-RU" sz="1200" b="1" baseline="30000" dirty="0" smtClean="0"/>
              <a:t>2 </a:t>
            </a:r>
            <a:r>
              <a:rPr lang="ru-RU" sz="1200" b="1" dirty="0" smtClean="0"/>
              <a:t>(46,4% территории области)</a:t>
            </a:r>
          </a:p>
          <a:p>
            <a:pPr marL="4214813" indent="-84138">
              <a:spcAft>
                <a:spcPts val="600"/>
              </a:spcAft>
              <a:buFont typeface="Arial" pitchFamily="34" charset="0"/>
              <a:buChar char="•"/>
              <a:tabLst>
                <a:tab pos="4214813" algn="l"/>
              </a:tabLst>
            </a:pPr>
            <a:r>
              <a:rPr lang="ru-RU" sz="1200" b="1" dirty="0" smtClean="0"/>
              <a:t>Население – </a:t>
            </a:r>
            <a:r>
              <a:rPr lang="en-US" sz="1200" b="1" dirty="0" smtClean="0"/>
              <a:t>77</a:t>
            </a:r>
            <a:r>
              <a:rPr lang="ru-RU" sz="1200" b="1" dirty="0" smtClean="0"/>
              <a:t>,</a:t>
            </a:r>
            <a:r>
              <a:rPr lang="en-US" sz="1200" b="1" dirty="0" smtClean="0"/>
              <a:t>8</a:t>
            </a:r>
            <a:r>
              <a:rPr lang="ru-RU" sz="1200" b="1" dirty="0" smtClean="0"/>
              <a:t> тыс. человек (9,</a:t>
            </a:r>
            <a:r>
              <a:rPr lang="en-US" sz="1200" b="1" dirty="0" smtClean="0"/>
              <a:t>0</a:t>
            </a:r>
            <a:r>
              <a:rPr lang="ru-RU" sz="1200" b="1" dirty="0" smtClean="0"/>
              <a:t>% населения </a:t>
            </a:r>
            <a:r>
              <a:rPr lang="ru-RU" sz="1200" b="1" dirty="0"/>
              <a:t>области</a:t>
            </a:r>
            <a:r>
              <a:rPr lang="ru-RU" sz="1200" b="1" dirty="0" smtClean="0"/>
              <a:t>)</a:t>
            </a:r>
            <a:endParaRPr lang="ru-RU" sz="1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825" y="915566"/>
            <a:ext cx="4068000" cy="648072"/>
          </a:xfrm>
          <a:prstGeom prst="rect">
            <a:avLst/>
          </a:prstGeom>
        </p:spPr>
        <p:txBody>
          <a:bodyPr lIns="36000" tIns="0" rIns="36000" bIns="0" anchor="ctr" anchorCtr="0">
            <a:no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Южные регионы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</a:rPr>
              <a:t>Костанайской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области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</a:rPr>
              <a:t>г.Аркалык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Амангельдинский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</a:rPr>
              <a:t>Джангельдинский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Наурузумский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р-ны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cxnSp>
        <p:nvCxnSpPr>
          <p:cNvPr id="46" name="Прямая соединительная линия 45"/>
          <p:cNvCxnSpPr>
            <a:stCxn id="3" idx="1"/>
          </p:cNvCxnSpPr>
          <p:nvPr/>
        </p:nvCxnSpPr>
        <p:spPr>
          <a:xfrm>
            <a:off x="3347864" y="2612553"/>
            <a:ext cx="396044" cy="0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3743908" y="2612553"/>
            <a:ext cx="0" cy="249275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1" name="TextBox 20"/>
          <p:cNvSpPr txBox="1"/>
          <p:nvPr/>
        </p:nvSpPr>
        <p:spPr>
          <a:xfrm>
            <a:off x="1043608" y="4168626"/>
            <a:ext cx="7848871" cy="504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pPr marL="103188" indent="-103188">
              <a:buFont typeface="Arial" pitchFamily="34" charset="0"/>
              <a:buChar char="•"/>
            </a:pPr>
            <a:r>
              <a:rPr lang="ru-RU" sz="1000" dirty="0" smtClean="0"/>
              <a:t>Не </a:t>
            </a:r>
            <a:r>
              <a:rPr lang="ru-RU" sz="1000" dirty="0"/>
              <a:t>имеет надежного </a:t>
            </a:r>
            <a:r>
              <a:rPr lang="ru-RU" sz="1000" dirty="0" smtClean="0"/>
              <a:t>водоснабжения, собственных энергоресурсов</a:t>
            </a:r>
          </a:p>
          <a:p>
            <a:pPr marL="103188" indent="-103188">
              <a:buFont typeface="Arial" pitchFamily="34" charset="0"/>
              <a:buChar char="•"/>
            </a:pPr>
            <a:r>
              <a:rPr lang="ru-RU" sz="1000" dirty="0" smtClean="0"/>
              <a:t>Экономика была спланирована под добычу сырья и сельское хозяйство</a:t>
            </a:r>
          </a:p>
          <a:p>
            <a:pPr marL="103188" indent="-103188">
              <a:buFont typeface="Arial" pitchFamily="34" charset="0"/>
              <a:buChar char="•"/>
            </a:pPr>
            <a:r>
              <a:rPr lang="ru-RU" sz="1000" dirty="0"/>
              <a:t>Н</a:t>
            </a:r>
            <a:r>
              <a:rPr lang="ru-RU" sz="1000" dirty="0" smtClean="0"/>
              <a:t>е </a:t>
            </a:r>
            <a:r>
              <a:rPr lang="ru-RU" sz="1000" dirty="0"/>
              <a:t>была продумана связь </a:t>
            </a:r>
            <a:r>
              <a:rPr lang="ru-RU" sz="1000" dirty="0" smtClean="0"/>
              <a:t>с </a:t>
            </a:r>
            <a:r>
              <a:rPr lang="ru-RU" sz="1000" dirty="0"/>
              <a:t>другими городами Центрального и Северного </a:t>
            </a:r>
            <a:r>
              <a:rPr lang="ru-RU" sz="1000" dirty="0" smtClean="0"/>
              <a:t>Казахстана </a:t>
            </a:r>
            <a:r>
              <a:rPr lang="ru-RU" sz="800" i="1" dirty="0" smtClean="0"/>
              <a:t>(до </a:t>
            </a:r>
            <a:r>
              <a:rPr lang="ru-RU" sz="800" i="1" dirty="0" err="1" smtClean="0"/>
              <a:t>Жезказгана</a:t>
            </a:r>
            <a:r>
              <a:rPr lang="ru-RU" sz="800" i="1" dirty="0" smtClean="0"/>
              <a:t> – грунтовая труднопроходимая дорога)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39054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</a:t>
            </a:r>
            <a:r>
              <a:rPr lang="ru-RU" sz="2000" b="1" dirty="0" smtClean="0"/>
              <a:t>. Структура экономики города Аркалык</a:t>
            </a:r>
            <a:endParaRPr lang="ru-RU" sz="2000" b="1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5</a:t>
            </a:fld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51520" y="4573116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*Источник: Расчеты Фонда «Даму» на основе данных </a:t>
            </a:r>
            <a:r>
              <a:rPr lang="ru-RU" sz="800" i="1" dirty="0" err="1" smtClean="0"/>
              <a:t>Комстат</a:t>
            </a:r>
            <a:r>
              <a:rPr lang="ru-RU" sz="800" i="1" dirty="0" smtClean="0"/>
              <a:t>, КГД</a:t>
            </a:r>
            <a:endParaRPr lang="ru-RU" sz="800" i="1" dirty="0"/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066948"/>
              </p:ext>
            </p:extLst>
          </p:nvPr>
        </p:nvGraphicFramePr>
        <p:xfrm>
          <a:off x="3214678" y="1558453"/>
          <a:ext cx="2124000" cy="2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51520" y="2085972"/>
            <a:ext cx="2736000" cy="11430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Складирование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(стабильно)</a:t>
            </a:r>
            <a:r>
              <a:rPr lang="ru-RU" sz="1200" b="1" dirty="0" smtClean="0"/>
              <a:t>:</a:t>
            </a:r>
          </a:p>
          <a:p>
            <a:r>
              <a:rPr lang="ru-RU" sz="900" dirty="0" smtClean="0"/>
              <a:t>Услуги по хранению зерна: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dirty="0" smtClean="0"/>
              <a:t>Активны как минимум 5 элеваторов </a:t>
            </a:r>
            <a:br>
              <a:rPr lang="ru-RU" sz="900" dirty="0" smtClean="0"/>
            </a:br>
            <a:r>
              <a:rPr lang="ru-RU" sz="900" dirty="0" smtClean="0"/>
              <a:t>(470 млн.тенге налогов за 6 лет)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b="1" dirty="0" smtClean="0">
                <a:solidFill>
                  <a:schemeClr val="accent2"/>
                </a:solidFill>
              </a:rPr>
              <a:t>Стабильный сектор, есть постоянный спрос на услуги </a:t>
            </a:r>
            <a:r>
              <a:rPr lang="ru-RU" sz="900" dirty="0" smtClean="0">
                <a:solidFill>
                  <a:schemeClr val="tx1"/>
                </a:solidFill>
              </a:rPr>
              <a:t>(отмечается недостаток хранилищ, складов, пунктов сбора первичной продукции)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3371856"/>
            <a:ext cx="2736000" cy="11826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Строительство </a:t>
            </a:r>
            <a:r>
              <a:rPr lang="ru-RU" sz="1200" b="1" dirty="0" smtClean="0">
                <a:solidFill>
                  <a:srgbClr val="C00000"/>
                </a:solidFill>
              </a:rPr>
              <a:t>(сокращается)</a:t>
            </a:r>
            <a:r>
              <a:rPr lang="ru-RU" sz="1200" b="1" dirty="0" smtClean="0"/>
              <a:t>: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900" dirty="0" smtClean="0"/>
              <a:t>За счет выстраивания / восстановления жилых и общественных объектов сектор вырос до уровня 30% в экономике города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900" dirty="0" smtClean="0"/>
              <a:t>Заказы выполняют в основном 2 компании (ТОО «</a:t>
            </a:r>
            <a:r>
              <a:rPr lang="ru-RU" sz="900" dirty="0" err="1" smtClean="0"/>
              <a:t>Алюминстрой</a:t>
            </a:r>
            <a:r>
              <a:rPr lang="ru-RU" sz="900" dirty="0" smtClean="0"/>
              <a:t>» и ТОО «</a:t>
            </a:r>
            <a:r>
              <a:rPr lang="ru-RU" sz="900" dirty="0" err="1" smtClean="0"/>
              <a:t>Сыл</a:t>
            </a:r>
            <a:r>
              <a:rPr lang="ru-RU" sz="900" dirty="0" smtClean="0"/>
              <a:t>»)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900" b="1" dirty="0" smtClean="0">
                <a:solidFill>
                  <a:srgbClr val="C00000"/>
                </a:solidFill>
              </a:rPr>
              <a:t>Нестабильный сектор – зависит от госзаказа </a:t>
            </a:r>
            <a:br>
              <a:rPr lang="ru-RU" sz="900" b="1" dirty="0" smtClean="0">
                <a:solidFill>
                  <a:srgbClr val="C00000"/>
                </a:solidFill>
              </a:rPr>
            </a:br>
            <a:r>
              <a:rPr lang="ru-RU" sz="900" dirty="0" smtClean="0">
                <a:solidFill>
                  <a:schemeClr val="tx1"/>
                </a:solidFill>
              </a:rPr>
              <a:t>(с 2013 г. сокращается)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472800" y="942963"/>
            <a:ext cx="3420000" cy="18521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Промышленность </a:t>
            </a:r>
            <a:r>
              <a:rPr lang="ru-RU" sz="1200" b="1" dirty="0">
                <a:solidFill>
                  <a:srgbClr val="C00000"/>
                </a:solidFill>
              </a:rPr>
              <a:t>(сокращается)</a:t>
            </a:r>
            <a:r>
              <a:rPr lang="ru-RU" sz="1200" b="1" dirty="0" smtClean="0"/>
              <a:t>:</a:t>
            </a:r>
            <a:endParaRPr lang="ru-RU" sz="1200" b="1" dirty="0"/>
          </a:p>
          <a:p>
            <a:pPr marL="85725" indent="-85725"/>
            <a:r>
              <a:rPr lang="ru-RU" sz="900" b="1" dirty="0" smtClean="0"/>
              <a:t>Горнодобывающая </a:t>
            </a:r>
            <a:r>
              <a:rPr lang="ru-RU" sz="900" b="1" dirty="0" err="1" smtClean="0"/>
              <a:t>пром</a:t>
            </a:r>
            <a:r>
              <a:rPr lang="ru-RU" sz="900" b="1" dirty="0" smtClean="0"/>
              <a:t>. – 13-14% экономики города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dirty="0" err="1" smtClean="0"/>
              <a:t>Торгайское</a:t>
            </a:r>
            <a:r>
              <a:rPr lang="ru-RU" sz="900" dirty="0" smtClean="0"/>
              <a:t> бокситовое рудоуправление (добыча боксита и глины) – градообразующее предприятие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b="1" dirty="0" smtClean="0">
                <a:solidFill>
                  <a:srgbClr val="C00000"/>
                </a:solidFill>
              </a:rPr>
              <a:t>Запасы заканчиваются (закроется в 2021 году)</a:t>
            </a:r>
          </a:p>
          <a:p>
            <a:pPr marL="85725" indent="-85725"/>
            <a:r>
              <a:rPr lang="ru-RU" sz="900" b="1" dirty="0" smtClean="0"/>
              <a:t>Обрабатывающая </a:t>
            </a:r>
            <a:r>
              <a:rPr lang="ru-RU" sz="900" b="1" dirty="0" err="1" smtClean="0"/>
              <a:t>пром</a:t>
            </a:r>
            <a:r>
              <a:rPr lang="ru-RU" sz="900" b="1" dirty="0" smtClean="0"/>
              <a:t>. – 4-5% экономики города</a:t>
            </a:r>
            <a:endParaRPr lang="ru-RU" sz="900" b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900" dirty="0" smtClean="0"/>
              <a:t>Предприятия по переработке с/х продукции (2 мельницы, 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ru-RU" sz="900" dirty="0" smtClean="0"/>
              <a:t>5 пекарен, 2 макарон. цеха, цех по пр-ву растительного масла, цех по переработке кожи)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b="1" dirty="0" smtClean="0">
                <a:solidFill>
                  <a:schemeClr val="accent2"/>
                </a:solidFill>
              </a:rPr>
              <a:t>Потенциал для расширения переработки с/х продукции для продажи внутри страны и на экспорт</a:t>
            </a:r>
            <a:r>
              <a:rPr lang="ru-RU" sz="900" b="1" dirty="0" smtClean="0"/>
              <a:t> </a:t>
            </a:r>
            <a:r>
              <a:rPr lang="ru-RU" sz="900" b="1" dirty="0"/>
              <a:t/>
            </a:r>
            <a:br>
              <a:rPr lang="ru-RU" sz="900" b="1" dirty="0"/>
            </a:br>
            <a:r>
              <a:rPr lang="ru-RU" sz="900" b="1" dirty="0" smtClean="0">
                <a:solidFill>
                  <a:srgbClr val="C00000"/>
                </a:solidFill>
              </a:rPr>
              <a:t>(необходимы инвестиции в основные фонды, доступ к финансированию)</a:t>
            </a:r>
            <a:endParaRPr lang="ru-RU" sz="9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72800" y="2871789"/>
            <a:ext cx="3420000" cy="18602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/>
              <a:t>Сельское </a:t>
            </a:r>
            <a:r>
              <a:rPr lang="ru-RU" sz="1200" b="1" dirty="0" smtClean="0"/>
              <a:t>хозяйство </a:t>
            </a:r>
            <a:r>
              <a:rPr lang="ru-RU" sz="1200" b="1" dirty="0" smtClean="0">
                <a:solidFill>
                  <a:schemeClr val="accent2"/>
                </a:solidFill>
              </a:rPr>
              <a:t>(растет)</a:t>
            </a:r>
            <a:r>
              <a:rPr lang="ru-RU" sz="1200" b="1" dirty="0" smtClean="0"/>
              <a:t>: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900" dirty="0" smtClean="0"/>
              <a:t>Основные направления: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ru-RU" sz="900" dirty="0" smtClean="0"/>
              <a:t>Выращивание зерновых культур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ru-RU" sz="900" dirty="0" smtClean="0"/>
              <a:t>Производство яиц 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ru-RU" sz="900" dirty="0" smtClean="0"/>
              <a:t>Разведение КРС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900" dirty="0" smtClean="0"/>
              <a:t>Продукция по категориям хозяйств: предприятия – 46%, </a:t>
            </a:r>
            <a:br>
              <a:rPr lang="ru-RU" sz="900" dirty="0" smtClean="0"/>
            </a:br>
            <a:r>
              <a:rPr lang="ru-RU" sz="900" dirty="0" smtClean="0"/>
              <a:t>КФХ – 27%, хозяйства населения – 27%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900" dirty="0"/>
              <a:t>3</a:t>
            </a:r>
            <a:r>
              <a:rPr lang="ru-RU" sz="900" dirty="0" smtClean="0"/>
              <a:t> с/х проекта входят в Региональную карту индустриализации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900" b="1" dirty="0" smtClean="0">
                <a:solidFill>
                  <a:schemeClr val="accent2"/>
                </a:solidFill>
              </a:rPr>
              <a:t>Потенциал для продажи внутри страны и на экспорт </a:t>
            </a:r>
            <a:br>
              <a:rPr lang="ru-RU" sz="900" b="1" dirty="0" smtClean="0">
                <a:solidFill>
                  <a:schemeClr val="accent2"/>
                </a:solidFill>
              </a:rPr>
            </a:br>
            <a:r>
              <a:rPr lang="ru-RU" sz="900" b="1" dirty="0" smtClean="0">
                <a:solidFill>
                  <a:schemeClr val="accent2"/>
                </a:solidFill>
              </a:rPr>
              <a:t>с/х продукции </a:t>
            </a:r>
            <a:br>
              <a:rPr lang="ru-RU" sz="900" b="1" dirty="0" smtClean="0">
                <a:solidFill>
                  <a:schemeClr val="accent2"/>
                </a:solidFill>
              </a:rPr>
            </a:br>
            <a:r>
              <a:rPr lang="ru-RU" sz="900" b="1" dirty="0" smtClean="0">
                <a:solidFill>
                  <a:srgbClr val="C00000"/>
                </a:solidFill>
              </a:rPr>
              <a:t>(необходимы инвестиции в основные фонды, доступ к финансированию)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500562" y="1689094"/>
            <a:ext cx="972238" cy="1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628" y="3943360"/>
            <a:ext cx="472172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0" name="Прямая соединительная линия 29"/>
          <p:cNvCxnSpPr>
            <a:stCxn id="23" idx="3"/>
          </p:cNvCxnSpPr>
          <p:nvPr/>
        </p:nvCxnSpPr>
        <p:spPr>
          <a:xfrm flipV="1">
            <a:off x="2987520" y="3949712"/>
            <a:ext cx="441472" cy="13492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000364" y="3514732"/>
            <a:ext cx="857256" cy="1588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3" name="Прямая соединительная линия 32"/>
          <p:cNvCxnSpPr>
            <a:stCxn id="22" idx="3"/>
          </p:cNvCxnSpPr>
          <p:nvPr/>
        </p:nvCxnSpPr>
        <p:spPr>
          <a:xfrm>
            <a:off x="2987520" y="2657476"/>
            <a:ext cx="155720" cy="1588"/>
          </a:xfrm>
          <a:prstGeom prst="line">
            <a:avLst/>
          </a:prstGeom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3152884" y="1689095"/>
            <a:ext cx="900000" cy="1588"/>
          </a:xfrm>
          <a:prstGeom prst="line">
            <a:avLst/>
          </a:prstGeom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3142446" y="1690683"/>
            <a:ext cx="794" cy="967587"/>
          </a:xfrm>
          <a:prstGeom prst="line">
            <a:avLst/>
          </a:prstGeom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642644" y="3586170"/>
            <a:ext cx="715174" cy="794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51520" y="942964"/>
            <a:ext cx="2736000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ru-RU" sz="1200" dirty="0" smtClean="0"/>
              <a:t>Выпуск продукции и услуг города – </a:t>
            </a:r>
            <a:r>
              <a:rPr lang="ru-RU" sz="1400" b="1" dirty="0" smtClean="0"/>
              <a:t>15 </a:t>
            </a:r>
            <a:r>
              <a:rPr lang="ru-RU" sz="1400" b="1" dirty="0" err="1" smtClean="0"/>
              <a:t>млрд.тенге</a:t>
            </a:r>
            <a:r>
              <a:rPr lang="ru-RU" sz="1400" dirty="0" smtClean="0"/>
              <a:t> </a:t>
            </a:r>
            <a:r>
              <a:rPr lang="ru-RU" sz="1200" dirty="0" smtClean="0"/>
              <a:t>(1,2% по обл.)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ru-RU" sz="1200" dirty="0" smtClean="0"/>
              <a:t>Налоги предприятий – </a:t>
            </a:r>
            <a:r>
              <a:rPr lang="ru-RU" sz="1400" b="1" dirty="0" smtClean="0">
                <a:solidFill>
                  <a:schemeClr val="tx1"/>
                </a:solidFill>
              </a:rPr>
              <a:t>700-1100 млн. тенге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</a:t>
            </a:r>
            <a:r>
              <a:rPr lang="ru-RU" sz="2000" b="1" dirty="0" smtClean="0"/>
              <a:t>. Статистика занятости населения города</a:t>
            </a:r>
            <a:endParaRPr lang="ru-RU" sz="2000" b="1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6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51520" y="4515966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*Источник: </a:t>
            </a:r>
            <a:r>
              <a:rPr lang="ru-RU" sz="800" i="1" dirty="0" err="1" smtClean="0"/>
              <a:t>Комстат</a:t>
            </a:r>
            <a:endParaRPr lang="ru-RU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7544" y="1038657"/>
            <a:ext cx="21602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Уровень эконом. активности</a:t>
            </a:r>
            <a:endParaRPr lang="ru-RU" sz="105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563888" y="1038657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Уровень занятости</a:t>
            </a:r>
            <a:endParaRPr lang="ru-RU" sz="105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444208" y="1038657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занятости</a:t>
            </a:r>
            <a:endParaRPr lang="ru-RU" sz="105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491880" y="2821428"/>
            <a:ext cx="2304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занятого населения</a:t>
            </a:r>
            <a:endParaRPr lang="ru-RU" sz="105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190084" y="2821428"/>
            <a:ext cx="25202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</a:t>
            </a:r>
            <a:r>
              <a:rPr lang="ru-RU" sz="1050" b="1" dirty="0" err="1" smtClean="0"/>
              <a:t>самозанятого</a:t>
            </a:r>
            <a:r>
              <a:rPr lang="ru-RU" sz="1050" b="1" dirty="0" smtClean="0"/>
              <a:t> населения</a:t>
            </a:r>
            <a:endParaRPr lang="ru-RU" sz="105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51520" y="2878316"/>
            <a:ext cx="3240360" cy="10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00" b="1" dirty="0" smtClean="0"/>
              <a:t>Снижение населения: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 smtClean="0"/>
              <a:t>За последние 4 года население города снизилось на ≈7%</a:t>
            </a:r>
            <a:endParaRPr lang="ru-RU" sz="800" i="1" dirty="0"/>
          </a:p>
          <a:p>
            <a:r>
              <a:rPr lang="ru-RU" sz="1000" b="1" dirty="0" smtClean="0"/>
              <a:t>Снижение экономически активного населения: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800" i="1" dirty="0" smtClean="0"/>
              <a:t>Не рабочая сила за 3 года увеличилась на 53%</a:t>
            </a:r>
            <a:endParaRPr lang="ru-RU" sz="800" i="1" dirty="0"/>
          </a:p>
          <a:p>
            <a:r>
              <a:rPr lang="ru-RU" sz="1000" dirty="0" smtClean="0"/>
              <a:t>В структуре сель. хоз-ва </a:t>
            </a:r>
            <a:r>
              <a:rPr lang="ru-RU" sz="1000" b="1" dirty="0" smtClean="0"/>
              <a:t>высокая </a:t>
            </a:r>
            <a:r>
              <a:rPr lang="ru-RU" sz="1000" b="1" dirty="0"/>
              <a:t>доля занятости на собственных хозяйствах </a:t>
            </a:r>
            <a:r>
              <a:rPr lang="ru-RU" sz="1000" dirty="0" smtClean="0"/>
              <a:t>населения:</a:t>
            </a:r>
          </a:p>
          <a:p>
            <a:pPr marL="179388" indent="-103188">
              <a:buFont typeface="Arial" pitchFamily="34" charset="0"/>
              <a:buChar char="•"/>
            </a:pPr>
            <a:r>
              <a:rPr lang="ru-RU" sz="800" i="1" dirty="0" smtClean="0"/>
              <a:t>на селе 31% </a:t>
            </a:r>
            <a:r>
              <a:rPr lang="ru-RU" sz="800" i="1" dirty="0"/>
              <a:t>занятых являются </a:t>
            </a:r>
            <a:r>
              <a:rPr lang="ru-RU" sz="800" i="1" dirty="0" err="1"/>
              <a:t>самозанятыми</a:t>
            </a:r>
            <a:endParaRPr lang="ru-RU" sz="800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47900" y="4060804"/>
            <a:ext cx="324398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/>
            <a:r>
              <a:rPr lang="ru-RU" sz="1000" b="1" dirty="0" err="1">
                <a:solidFill>
                  <a:schemeClr val="tx1"/>
                </a:solidFill>
              </a:rPr>
              <a:t>Торгайское</a:t>
            </a:r>
            <a:r>
              <a:rPr lang="ru-RU" sz="1000" b="1" dirty="0">
                <a:solidFill>
                  <a:schemeClr val="tx1"/>
                </a:solidFill>
              </a:rPr>
              <a:t> бокситовое </a:t>
            </a:r>
            <a:r>
              <a:rPr lang="ru-RU" sz="1000" b="1" dirty="0" smtClean="0">
                <a:solidFill>
                  <a:schemeClr val="tx1"/>
                </a:solidFill>
              </a:rPr>
              <a:t>рудоуправление – 662 работника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0" name="Shape 968"/>
          <p:cNvSpPr>
            <a:spLocks/>
          </p:cNvSpPr>
          <p:nvPr/>
        </p:nvSpPr>
        <p:spPr>
          <a:xfrm>
            <a:off x="338768" y="4168969"/>
            <a:ext cx="180000" cy="144000"/>
          </a:xfrm>
          <a:custGeom>
            <a:avLst/>
            <a:gdLst/>
            <a:ahLst/>
            <a:cxnLst/>
            <a:rect l="0" t="0" r="0" b="0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77912" tIns="77912" rIns="77912" bIns="77912" anchor="ctr" anchorCtr="0">
            <a:noAutofit/>
          </a:bodyPr>
          <a:lstStyle/>
          <a:p>
            <a:endParaRPr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351601"/>
              </p:ext>
            </p:extLst>
          </p:nvPr>
        </p:nvGraphicFramePr>
        <p:xfrm>
          <a:off x="267390" y="1185528"/>
          <a:ext cx="2700000" cy="159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45486"/>
              </p:ext>
            </p:extLst>
          </p:nvPr>
        </p:nvGraphicFramePr>
        <p:xfrm>
          <a:off x="3220467" y="1184928"/>
          <a:ext cx="2703065" cy="1583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758573"/>
              </p:ext>
            </p:extLst>
          </p:nvPr>
        </p:nvGraphicFramePr>
        <p:xfrm>
          <a:off x="6064783" y="1185528"/>
          <a:ext cx="2703065" cy="1582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144775"/>
              </p:ext>
            </p:extLst>
          </p:nvPr>
        </p:nvGraphicFramePr>
        <p:xfrm>
          <a:off x="3765168" y="3059088"/>
          <a:ext cx="1656184" cy="135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760889"/>
              </p:ext>
            </p:extLst>
          </p:nvPr>
        </p:nvGraphicFramePr>
        <p:xfrm>
          <a:off x="6588223" y="3059088"/>
          <a:ext cx="1656184" cy="136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8975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707801"/>
              </p:ext>
            </p:extLst>
          </p:nvPr>
        </p:nvGraphicFramePr>
        <p:xfrm>
          <a:off x="6372200" y="3097070"/>
          <a:ext cx="2771800" cy="1346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9" name="Диаграмма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829270"/>
              </p:ext>
            </p:extLst>
          </p:nvPr>
        </p:nvGraphicFramePr>
        <p:xfrm>
          <a:off x="3913425" y="3097070"/>
          <a:ext cx="2386767" cy="1418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</a:t>
            </a:r>
            <a:r>
              <a:rPr lang="ru-RU" sz="2000" b="1" dirty="0" smtClean="0"/>
              <a:t>. Статистика юридических лиц, ИП и хозяйств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95317" y="968524"/>
            <a:ext cx="360040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400" dirty="0" smtClean="0"/>
              <a:t>Зарегистрировано – </a:t>
            </a:r>
            <a:r>
              <a:rPr lang="ru-RU" sz="1400" b="1" dirty="0" smtClean="0"/>
              <a:t>2 523 хоз. субъекта</a:t>
            </a:r>
          </a:p>
          <a:p>
            <a:r>
              <a:rPr lang="ru-RU" sz="1100" dirty="0" smtClean="0"/>
              <a:t>(+</a:t>
            </a:r>
            <a:r>
              <a:rPr lang="en-US" sz="1100" dirty="0" smtClean="0"/>
              <a:t>~3000 </a:t>
            </a:r>
            <a:r>
              <a:rPr lang="ru-RU" sz="1100" dirty="0" smtClean="0"/>
              <a:t>хозяйств населения)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195317" y="1437334"/>
            <a:ext cx="3610528" cy="79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456 юридических лиц:</a:t>
            </a:r>
            <a:endParaRPr lang="ru-RU" sz="1000" b="1" dirty="0"/>
          </a:p>
          <a:p>
            <a:endParaRPr lang="ru-RU" sz="1000" b="1" dirty="0" smtClean="0"/>
          </a:p>
          <a:p>
            <a:endParaRPr lang="ru-RU" sz="1000" b="1" dirty="0"/>
          </a:p>
          <a:p>
            <a:endParaRPr lang="ru-RU" sz="1000" b="1" dirty="0" smtClean="0"/>
          </a:p>
          <a:p>
            <a:endParaRPr lang="ru-RU" sz="1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95317" y="2275612"/>
            <a:ext cx="1584176" cy="725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2 067 ИП: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/>
              <a:t>Торговля – 37%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/>
              <a:t>Прочие услуги – 22%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err="1" smtClean="0"/>
              <a:t>Сель.хоз</a:t>
            </a:r>
            <a:r>
              <a:rPr lang="ru-RU" sz="800" i="1" dirty="0" smtClean="0"/>
              <a:t> – 20%</a:t>
            </a:r>
            <a:endParaRPr lang="ru-RU" sz="800" i="1" dirty="0"/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/>
              <a:t>Транспорт, склады – </a:t>
            </a:r>
            <a:r>
              <a:rPr lang="ru-RU" sz="800" i="1" dirty="0"/>
              <a:t>9</a:t>
            </a:r>
            <a:r>
              <a:rPr lang="ru-RU" sz="800" i="1" dirty="0" smtClean="0"/>
              <a:t>%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840998" y="2275612"/>
            <a:ext cx="1964847" cy="7252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412 КФХ: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>
                <a:solidFill>
                  <a:schemeClr val="tx1"/>
                </a:solidFill>
              </a:rPr>
              <a:t>Выращивание зерновых культур – 60%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>
                <a:solidFill>
                  <a:schemeClr val="tx1"/>
                </a:solidFill>
              </a:rPr>
              <a:t>КРС, молочные породы скота – </a:t>
            </a:r>
            <a:r>
              <a:rPr lang="ru-RU" sz="800" i="1" dirty="0">
                <a:solidFill>
                  <a:schemeClr val="tx1"/>
                </a:solidFill>
              </a:rPr>
              <a:t>8</a:t>
            </a:r>
            <a:r>
              <a:rPr lang="ru-RU" sz="800" i="1" dirty="0" smtClean="0">
                <a:solidFill>
                  <a:schemeClr val="tx1"/>
                </a:solidFill>
              </a:rPr>
              <a:t>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>
                <a:solidFill>
                  <a:schemeClr val="tx1"/>
                </a:solidFill>
              </a:rPr>
              <a:t>Разведение лошадей – 2%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>
                <a:solidFill>
                  <a:schemeClr val="tx1"/>
                </a:solidFill>
              </a:rPr>
              <a:t>Выращивание </a:t>
            </a:r>
            <a:r>
              <a:rPr lang="ru-RU" sz="800" i="1" dirty="0" smtClean="0">
                <a:solidFill>
                  <a:schemeClr val="tx1"/>
                </a:solidFill>
              </a:rPr>
              <a:t>картофеля – </a:t>
            </a:r>
            <a:r>
              <a:rPr lang="ru-RU" sz="800" i="1" dirty="0">
                <a:solidFill>
                  <a:schemeClr val="tx1"/>
                </a:solidFill>
              </a:rPr>
              <a:t>2</a:t>
            </a:r>
            <a:r>
              <a:rPr lang="ru-RU" sz="800" i="1" dirty="0" smtClean="0">
                <a:solidFill>
                  <a:schemeClr val="tx1"/>
                </a:solidFill>
              </a:rPr>
              <a:t>%</a:t>
            </a:r>
            <a:endParaRPr lang="ru-RU" sz="800" i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32305" y="1714471"/>
            <a:ext cx="1584176" cy="5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ru-RU" sz="800" dirty="0" smtClean="0"/>
              <a:t>Основные отрасли:</a:t>
            </a:r>
          </a:p>
          <a:p>
            <a:pPr marL="88900" indent="-79375">
              <a:buFont typeface="Arial" pitchFamily="34" charset="0"/>
              <a:buChar char="•"/>
            </a:pPr>
            <a:r>
              <a:rPr lang="ru-RU" sz="800" i="1" dirty="0" err="1" smtClean="0"/>
              <a:t>Сель.хоз</a:t>
            </a:r>
            <a:r>
              <a:rPr lang="ru-RU" sz="800" i="1" dirty="0" smtClean="0"/>
              <a:t>. – 14%</a:t>
            </a:r>
          </a:p>
          <a:p>
            <a:pPr marL="88900" indent="-79375">
              <a:buFont typeface="Arial" pitchFamily="34" charset="0"/>
              <a:buChar char="•"/>
            </a:pPr>
            <a:r>
              <a:rPr lang="ru-RU" sz="800" i="1" dirty="0" smtClean="0"/>
              <a:t>Торговля – 14%</a:t>
            </a:r>
          </a:p>
          <a:p>
            <a:pPr marL="88900" indent="-79375">
              <a:buFont typeface="Arial" pitchFamily="34" charset="0"/>
              <a:buChar char="•"/>
            </a:pPr>
            <a:r>
              <a:rPr lang="ru-RU" sz="800" i="1" dirty="0" smtClean="0"/>
              <a:t>Прочие услуги – 14%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883926" y="1714471"/>
            <a:ext cx="1872208" cy="5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ru-RU" sz="800" dirty="0" err="1" smtClean="0"/>
              <a:t>Кред</a:t>
            </a:r>
            <a:r>
              <a:rPr lang="ru-RU" sz="800" dirty="0"/>
              <a:t>. истории у 39 </a:t>
            </a:r>
            <a:r>
              <a:rPr lang="ru-RU" sz="800" dirty="0" err="1" smtClean="0"/>
              <a:t>юр.лиц</a:t>
            </a:r>
            <a:r>
              <a:rPr lang="ru-RU" sz="800" dirty="0" smtClean="0"/>
              <a:t> (</a:t>
            </a:r>
            <a:r>
              <a:rPr lang="ru-RU" sz="800" dirty="0"/>
              <a:t>9</a:t>
            </a:r>
            <a:r>
              <a:rPr lang="ru-RU" sz="800" dirty="0" smtClean="0"/>
              <a:t>% </a:t>
            </a:r>
            <a:r>
              <a:rPr lang="ru-RU" sz="800" dirty="0"/>
              <a:t>):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800" i="1" dirty="0" err="1"/>
              <a:t>Сель.хоз</a:t>
            </a:r>
            <a:r>
              <a:rPr lang="ru-RU" sz="800" i="1" dirty="0"/>
              <a:t>. – 3</a:t>
            </a:r>
            <a:r>
              <a:rPr lang="ru-RU" sz="800" i="1" dirty="0" smtClean="0"/>
              <a:t>6%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800" i="1" dirty="0" smtClean="0"/>
              <a:t>Торговля – 18%</a:t>
            </a:r>
            <a:endParaRPr lang="ru-RU" sz="800" i="1" dirty="0"/>
          </a:p>
          <a:p>
            <a:pPr marL="79375" indent="-79375">
              <a:buFont typeface="Arial" pitchFamily="34" charset="0"/>
              <a:buChar char="•"/>
            </a:pPr>
            <a:r>
              <a:rPr lang="ru-RU" sz="800" i="1" dirty="0" smtClean="0"/>
              <a:t>Строительство </a:t>
            </a:r>
            <a:r>
              <a:rPr lang="ru-RU" sz="800" i="1" dirty="0"/>
              <a:t>– </a:t>
            </a:r>
            <a:r>
              <a:rPr lang="ru-RU" sz="800" i="1" dirty="0" smtClean="0"/>
              <a:t>18%</a:t>
            </a:r>
            <a:endParaRPr lang="ru-RU" sz="800" i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85189" y="3047126"/>
            <a:ext cx="3620656" cy="14688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Участие в госпрограммах поддержки:</a:t>
            </a:r>
          </a:p>
          <a:p>
            <a:r>
              <a:rPr lang="ru-RU" sz="1000" b="1" dirty="0" smtClean="0"/>
              <a:t>Программы Фонда «Даму»: </a:t>
            </a:r>
            <a:r>
              <a:rPr lang="ru-RU" sz="1000" dirty="0" smtClean="0">
                <a:solidFill>
                  <a:schemeClr val="tx1"/>
                </a:solidFill>
              </a:rPr>
              <a:t>70 СЧП</a:t>
            </a:r>
          </a:p>
          <a:p>
            <a:r>
              <a:rPr lang="ru-RU" sz="1000" b="1" dirty="0" smtClean="0">
                <a:solidFill>
                  <a:schemeClr val="tx1"/>
                </a:solidFill>
              </a:rPr>
              <a:t>Региональная карта индустриализации – </a:t>
            </a:r>
            <a:r>
              <a:rPr lang="ru-RU" sz="1000" b="1" dirty="0">
                <a:solidFill>
                  <a:schemeClr val="tx1"/>
                </a:solidFill>
              </a:rPr>
              <a:t>6</a:t>
            </a:r>
            <a:r>
              <a:rPr lang="ru-RU" sz="1000" b="1" dirty="0" smtClean="0">
                <a:solidFill>
                  <a:schemeClr val="tx1"/>
                </a:solidFill>
              </a:rPr>
              <a:t> проектов</a:t>
            </a:r>
            <a:endParaRPr lang="ru-RU" sz="700" dirty="0">
              <a:solidFill>
                <a:schemeClr val="tx1"/>
              </a:solidFill>
            </a:endParaRP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ТОО «</a:t>
            </a:r>
            <a:r>
              <a:rPr lang="ru-RU" sz="800" dirty="0" err="1">
                <a:solidFill>
                  <a:schemeClr val="tx1"/>
                </a:solidFill>
              </a:rPr>
              <a:t>Агроинтерптица</a:t>
            </a:r>
            <a:r>
              <a:rPr lang="ru-RU" sz="800" dirty="0">
                <a:solidFill>
                  <a:schemeClr val="tx1"/>
                </a:solidFill>
              </a:rPr>
              <a:t>» </a:t>
            </a:r>
            <a:r>
              <a:rPr lang="ru-RU" sz="500" dirty="0" smtClean="0">
                <a:solidFill>
                  <a:schemeClr val="tx1"/>
                </a:solidFill>
              </a:rPr>
              <a:t>(Птицефабрика </a:t>
            </a:r>
            <a:r>
              <a:rPr lang="ru-RU" sz="500" dirty="0">
                <a:solidFill>
                  <a:schemeClr val="tx1"/>
                </a:solidFill>
              </a:rPr>
              <a:t>мощностью до 300 млн. яиц в </a:t>
            </a:r>
            <a:r>
              <a:rPr lang="ru-RU" sz="500" dirty="0" smtClean="0">
                <a:solidFill>
                  <a:schemeClr val="tx1"/>
                </a:solidFill>
              </a:rPr>
              <a:t>год – 3 </a:t>
            </a:r>
            <a:r>
              <a:rPr lang="ru-RU" sz="500" dirty="0">
                <a:solidFill>
                  <a:schemeClr val="tx1"/>
                </a:solidFill>
              </a:rPr>
              <a:t>529,4 </a:t>
            </a:r>
            <a:r>
              <a:rPr lang="ru-RU" sz="500" dirty="0" err="1" smtClean="0">
                <a:solidFill>
                  <a:schemeClr val="tx1"/>
                </a:solidFill>
              </a:rPr>
              <a:t>млн.тг</a:t>
            </a:r>
            <a:r>
              <a:rPr lang="ru-RU" sz="500" dirty="0" smtClean="0">
                <a:solidFill>
                  <a:schemeClr val="tx1"/>
                </a:solidFill>
              </a:rPr>
              <a:t>.)</a:t>
            </a:r>
            <a:endParaRPr lang="ru-RU" sz="800" dirty="0">
              <a:solidFill>
                <a:schemeClr val="tx1"/>
              </a:solidFill>
            </a:endParaRP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ТОО «</a:t>
            </a:r>
            <a:r>
              <a:rPr lang="ru-RU" sz="800" dirty="0" err="1">
                <a:solidFill>
                  <a:schemeClr val="tx1"/>
                </a:solidFill>
              </a:rPr>
              <a:t>Нур-Жайляу</a:t>
            </a:r>
            <a:r>
              <a:rPr lang="ru-RU" sz="800" dirty="0">
                <a:solidFill>
                  <a:schemeClr val="tx1"/>
                </a:solidFill>
              </a:rPr>
              <a:t> НС</a:t>
            </a:r>
            <a:r>
              <a:rPr lang="ru-RU" sz="800" dirty="0" smtClean="0">
                <a:solidFill>
                  <a:schemeClr val="tx1"/>
                </a:solidFill>
              </a:rPr>
              <a:t>» </a:t>
            </a:r>
            <a:r>
              <a:rPr lang="ru-RU" sz="500" dirty="0" smtClean="0">
                <a:solidFill>
                  <a:schemeClr val="tx1"/>
                </a:solidFill>
              </a:rPr>
              <a:t>(Племенное хозяйство </a:t>
            </a:r>
            <a:r>
              <a:rPr lang="ru-RU" sz="500" dirty="0">
                <a:solidFill>
                  <a:schemeClr val="tx1"/>
                </a:solidFill>
              </a:rPr>
              <a:t>и </a:t>
            </a:r>
            <a:r>
              <a:rPr lang="ru-RU" sz="500" dirty="0" err="1" smtClean="0">
                <a:solidFill>
                  <a:schemeClr val="tx1"/>
                </a:solidFill>
              </a:rPr>
              <a:t>откорм.площадка</a:t>
            </a:r>
            <a:r>
              <a:rPr lang="ru-RU" sz="500" dirty="0" smtClean="0">
                <a:solidFill>
                  <a:schemeClr val="tx1"/>
                </a:solidFill>
              </a:rPr>
              <a:t> </a:t>
            </a:r>
            <a:r>
              <a:rPr lang="ru-RU" sz="500" dirty="0">
                <a:solidFill>
                  <a:schemeClr val="tx1"/>
                </a:solidFill>
              </a:rPr>
              <a:t>на 3000 голов КРС </a:t>
            </a:r>
            <a:r>
              <a:rPr lang="ru-RU" sz="500" dirty="0" smtClean="0">
                <a:solidFill>
                  <a:schemeClr val="tx1"/>
                </a:solidFill>
              </a:rPr>
              <a:t>– 2 </a:t>
            </a:r>
            <a:r>
              <a:rPr lang="ru-RU" sz="500" dirty="0">
                <a:solidFill>
                  <a:schemeClr val="tx1"/>
                </a:solidFill>
              </a:rPr>
              <a:t>400 </a:t>
            </a:r>
            <a:r>
              <a:rPr lang="ru-RU" sz="500" dirty="0" err="1" smtClean="0">
                <a:solidFill>
                  <a:schemeClr val="tx1"/>
                </a:solidFill>
              </a:rPr>
              <a:t>млн.тг</a:t>
            </a:r>
            <a:r>
              <a:rPr lang="ru-RU" sz="500" dirty="0" smtClean="0">
                <a:solidFill>
                  <a:schemeClr val="tx1"/>
                </a:solidFill>
              </a:rPr>
              <a:t>.)</a:t>
            </a:r>
            <a:endParaRPr lang="ru-RU" sz="800" dirty="0">
              <a:solidFill>
                <a:schemeClr val="tx1"/>
              </a:solidFill>
            </a:endParaRP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ТОО «</a:t>
            </a:r>
            <a:r>
              <a:rPr lang="ru-RU" sz="800" dirty="0" err="1" smtClean="0">
                <a:solidFill>
                  <a:schemeClr val="tx1"/>
                </a:solidFill>
              </a:rPr>
              <a:t>Ақ-Тас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800" dirty="0">
                <a:solidFill>
                  <a:schemeClr val="tx1"/>
                </a:solidFill>
              </a:rPr>
              <a:t>СК» </a:t>
            </a:r>
            <a:r>
              <a:rPr lang="ru-RU" sz="500" dirty="0" smtClean="0">
                <a:solidFill>
                  <a:schemeClr val="tx1"/>
                </a:solidFill>
              </a:rPr>
              <a:t>(Обработка </a:t>
            </a:r>
            <a:r>
              <a:rPr lang="ru-RU" sz="500" dirty="0" err="1">
                <a:solidFill>
                  <a:schemeClr val="tx1"/>
                </a:solidFill>
              </a:rPr>
              <a:t>нефритоидов</a:t>
            </a:r>
            <a:r>
              <a:rPr lang="ru-RU" sz="500" dirty="0">
                <a:solidFill>
                  <a:schemeClr val="tx1"/>
                </a:solidFill>
              </a:rPr>
              <a:t> месторождения мощностью 531 тысяч тонн </a:t>
            </a:r>
            <a:r>
              <a:rPr lang="ru-RU" sz="500" dirty="0" smtClean="0">
                <a:solidFill>
                  <a:schemeClr val="tx1"/>
                </a:solidFill>
              </a:rPr>
              <a:t>– 1 </a:t>
            </a:r>
            <a:r>
              <a:rPr lang="ru-RU" sz="500" dirty="0">
                <a:solidFill>
                  <a:schemeClr val="tx1"/>
                </a:solidFill>
              </a:rPr>
              <a:t>858,0 </a:t>
            </a:r>
            <a:r>
              <a:rPr lang="ru-RU" sz="500" dirty="0" err="1" smtClean="0">
                <a:solidFill>
                  <a:schemeClr val="tx1"/>
                </a:solidFill>
              </a:rPr>
              <a:t>млн.тг</a:t>
            </a:r>
            <a:r>
              <a:rPr lang="ru-RU" sz="500" dirty="0" smtClean="0">
                <a:solidFill>
                  <a:schemeClr val="tx1"/>
                </a:solidFill>
              </a:rPr>
              <a:t>.)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</a:rPr>
              <a:t>ТОО «</a:t>
            </a:r>
            <a:r>
              <a:rPr lang="ru-RU" sz="800" dirty="0" err="1">
                <a:solidFill>
                  <a:schemeClr val="tx1"/>
                </a:solidFill>
              </a:rPr>
              <a:t>Торгай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Ет</a:t>
            </a:r>
            <a:r>
              <a:rPr lang="ru-RU" sz="800" dirty="0">
                <a:solidFill>
                  <a:schemeClr val="tx1"/>
                </a:solidFill>
              </a:rPr>
              <a:t>» </a:t>
            </a:r>
            <a:r>
              <a:rPr lang="ru-RU" sz="500" dirty="0">
                <a:solidFill>
                  <a:schemeClr val="tx1"/>
                </a:solidFill>
              </a:rPr>
              <a:t>(Производство мясной </a:t>
            </a:r>
            <a:r>
              <a:rPr lang="ru-RU" sz="500" dirty="0" smtClean="0">
                <a:solidFill>
                  <a:schemeClr val="tx1"/>
                </a:solidFill>
              </a:rPr>
              <a:t>продукции) 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ТОО «</a:t>
            </a:r>
            <a:r>
              <a:rPr lang="ru-RU" sz="800" dirty="0" err="1" smtClean="0">
                <a:solidFill>
                  <a:schemeClr val="tx1"/>
                </a:solidFill>
              </a:rPr>
              <a:t>Торгай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800" dirty="0" err="1" smtClean="0">
                <a:solidFill>
                  <a:schemeClr val="tx1"/>
                </a:solidFill>
              </a:rPr>
              <a:t>Ет</a:t>
            </a:r>
            <a:r>
              <a:rPr lang="ru-RU" sz="800" dirty="0" smtClean="0">
                <a:solidFill>
                  <a:schemeClr val="tx1"/>
                </a:solidFill>
              </a:rPr>
              <a:t>» </a:t>
            </a:r>
            <a:r>
              <a:rPr lang="ru-RU" sz="500" dirty="0" smtClean="0">
                <a:solidFill>
                  <a:schemeClr val="tx1"/>
                </a:solidFill>
              </a:rPr>
              <a:t>(Откорм площадка на 5 000 голов КРС и центр репродукции на 2 500 голов – 4 800,0 </a:t>
            </a:r>
            <a:r>
              <a:rPr lang="ru-RU" sz="500" dirty="0" err="1" smtClean="0">
                <a:solidFill>
                  <a:schemeClr val="tx1"/>
                </a:solidFill>
              </a:rPr>
              <a:t>млн.тг</a:t>
            </a:r>
            <a:r>
              <a:rPr lang="ru-RU" sz="500" dirty="0" smtClean="0">
                <a:solidFill>
                  <a:schemeClr val="tx1"/>
                </a:solidFill>
              </a:rPr>
              <a:t> ) 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 smtClean="0">
                <a:solidFill>
                  <a:schemeClr val="tx1"/>
                </a:solidFill>
              </a:rPr>
              <a:t>ТОО </a:t>
            </a:r>
            <a:r>
              <a:rPr lang="ru-RU" sz="800" dirty="0">
                <a:solidFill>
                  <a:schemeClr val="tx1"/>
                </a:solidFill>
              </a:rPr>
              <a:t>«</a:t>
            </a:r>
            <a:r>
              <a:rPr lang="ru-RU" sz="800" dirty="0" err="1">
                <a:solidFill>
                  <a:schemeClr val="tx1"/>
                </a:solidFill>
              </a:rPr>
              <a:t>Алюминстрой</a:t>
            </a:r>
            <a:r>
              <a:rPr lang="ru-RU" sz="800" dirty="0" smtClean="0">
                <a:solidFill>
                  <a:schemeClr val="tx1"/>
                </a:solidFill>
              </a:rPr>
              <a:t>» </a:t>
            </a:r>
            <a:r>
              <a:rPr lang="ru-RU" sz="500" dirty="0" smtClean="0">
                <a:solidFill>
                  <a:schemeClr val="tx1"/>
                </a:solidFill>
              </a:rPr>
              <a:t>(Элеватор, мельничный комплекс – 2 600,0 </a:t>
            </a:r>
            <a:r>
              <a:rPr lang="ru-RU" sz="500" dirty="0" err="1" smtClean="0">
                <a:solidFill>
                  <a:schemeClr val="tx1"/>
                </a:solidFill>
              </a:rPr>
              <a:t>млн.тг</a:t>
            </a:r>
            <a:r>
              <a:rPr lang="ru-RU" sz="500" dirty="0" smtClean="0">
                <a:solidFill>
                  <a:schemeClr val="tx1"/>
                </a:solidFill>
              </a:rPr>
              <a:t>)</a:t>
            </a:r>
            <a:endParaRPr lang="ru-RU" sz="800" dirty="0">
              <a:solidFill>
                <a:srgbClr val="FF0000"/>
              </a:solidFill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680968261"/>
              </p:ext>
            </p:extLst>
          </p:nvPr>
        </p:nvGraphicFramePr>
        <p:xfrm>
          <a:off x="7320104" y="1139527"/>
          <a:ext cx="1584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459529" y="1638494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456</a:t>
            </a:r>
          </a:p>
          <a:p>
            <a:pPr algn="ctr"/>
            <a:r>
              <a:rPr lang="ru-RU" sz="1000" dirty="0" err="1"/>
              <a:t>ю</a:t>
            </a:r>
            <a:r>
              <a:rPr lang="ru-RU" sz="1000" dirty="0" err="1" smtClean="0"/>
              <a:t>р.лиц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6132313" y="1626111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304</a:t>
            </a:r>
          </a:p>
          <a:p>
            <a:pPr algn="ctr"/>
            <a:r>
              <a:rPr lang="ru-RU" sz="1000" dirty="0" err="1"/>
              <a:t>юр.лиц</a:t>
            </a:r>
            <a:endParaRPr lang="ru-RU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806407" y="1628969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39</a:t>
            </a:r>
          </a:p>
          <a:p>
            <a:pPr algn="ctr"/>
            <a:r>
              <a:rPr lang="ru-RU" sz="1000" dirty="0" err="1"/>
              <a:t>юр.лиц</a:t>
            </a:r>
            <a:endParaRPr lang="ru-RU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66687" y="3586633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2 067</a:t>
            </a:r>
          </a:p>
          <a:p>
            <a:pPr algn="ctr"/>
            <a:r>
              <a:rPr lang="ru-RU" sz="1000" dirty="0" smtClean="0"/>
              <a:t>ИП</a:t>
            </a:r>
            <a:endParaRPr lang="ru-RU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6823877" y="3596158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412</a:t>
            </a:r>
          </a:p>
          <a:p>
            <a:pPr algn="ctr"/>
            <a:r>
              <a:rPr lang="ru-RU" sz="1000" dirty="0" smtClean="0"/>
              <a:t>КФХ</a:t>
            </a:r>
            <a:endParaRPr lang="ru-RU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4002390" y="2879237"/>
            <a:ext cx="1944216" cy="246221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ru-RU" sz="1000" b="1" dirty="0" smtClean="0"/>
              <a:t>Зарегистрировано ИП, ед.</a:t>
            </a:r>
            <a:endParaRPr lang="ru-RU" sz="1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485981" y="2879237"/>
            <a:ext cx="1944000" cy="246221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ru-RU" sz="1000" b="1" dirty="0"/>
              <a:t>Зарегистрировано</a:t>
            </a:r>
            <a:r>
              <a:rPr lang="ru-RU" sz="1000" b="1" dirty="0" smtClean="0"/>
              <a:t> КФХ, ед.</a:t>
            </a:r>
            <a:endParaRPr lang="ru-RU" sz="1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917443" y="917426"/>
            <a:ext cx="1692000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000" b="1" dirty="0" smtClean="0"/>
              <a:t>Зарегистрировано ЮЛ, ед.</a:t>
            </a:r>
            <a:endParaRPr lang="ru-RU" sz="1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776841" y="911750"/>
            <a:ext cx="1326657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000" b="1" dirty="0" smtClean="0"/>
              <a:t>Активные ЮЛ, ед.</a:t>
            </a:r>
            <a:endParaRPr lang="ru-RU" sz="1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294661" y="891588"/>
            <a:ext cx="1627833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000" b="1" dirty="0" smtClean="0"/>
              <a:t>ЮЛ с </a:t>
            </a:r>
            <a:r>
              <a:rPr lang="ru-RU" sz="1000" b="1" dirty="0" err="1" smtClean="0"/>
              <a:t>кред.историей</a:t>
            </a:r>
            <a:r>
              <a:rPr lang="ru-RU" sz="1000" b="1" dirty="0" smtClean="0"/>
              <a:t>, ед.</a:t>
            </a:r>
            <a:endParaRPr lang="ru-RU" sz="1000" b="1" dirty="0"/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04823"/>
              </p:ext>
            </p:extLst>
          </p:nvPr>
        </p:nvGraphicFramePr>
        <p:xfrm>
          <a:off x="3934975" y="2597605"/>
          <a:ext cx="5021306" cy="12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5028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055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0950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2775"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err="1" smtClean="0">
                          <a:solidFill>
                            <a:schemeClr val="tx1"/>
                          </a:solidFill>
                        </a:rPr>
                        <a:t>Сель.хоз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Промышленность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Строительство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Торговля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Транспорт, склады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Прочие сектора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7</a:t>
            </a:fld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51520" y="4515966"/>
            <a:ext cx="36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*Источник: Расчеты Фонда «Даму» на основе данных КГД, ПКБ</a:t>
            </a:r>
            <a:endParaRPr lang="ru-RU" sz="800" i="1" dirty="0"/>
          </a:p>
        </p:txBody>
      </p:sp>
      <p:graphicFrame>
        <p:nvGraphicFramePr>
          <p:cNvPr id="41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449641"/>
              </p:ext>
            </p:extLst>
          </p:nvPr>
        </p:nvGraphicFramePr>
        <p:xfrm>
          <a:off x="3908638" y="1137809"/>
          <a:ext cx="1755282" cy="139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2" name="Диаграмма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910441"/>
              </p:ext>
            </p:extLst>
          </p:nvPr>
        </p:nvGraphicFramePr>
        <p:xfrm>
          <a:off x="5645530" y="1137809"/>
          <a:ext cx="1630741" cy="1399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5107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2</a:t>
            </a:r>
            <a:r>
              <a:rPr lang="ru-RU" sz="2000" b="1" dirty="0" smtClean="0"/>
              <a:t>. Выводы по текущей ситуации</a:t>
            </a:r>
            <a:endParaRPr lang="ru-RU" sz="2000" b="1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8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04375" y="1025674"/>
            <a:ext cx="3600400" cy="1690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000" b="1" dirty="0" smtClean="0"/>
              <a:t>Стратегическое расположение: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/>
              <a:t>Единственный </a:t>
            </a:r>
            <a:r>
              <a:rPr lang="ru-RU" sz="800" dirty="0"/>
              <a:t>крупный населенный пункт </a:t>
            </a:r>
            <a:r>
              <a:rPr lang="ru-RU" sz="800" dirty="0" smtClean="0"/>
              <a:t>на обширной территории в треугольнике </a:t>
            </a:r>
            <a:r>
              <a:rPr lang="ru-RU" sz="800" dirty="0" err="1" smtClean="0"/>
              <a:t>Нур</a:t>
            </a:r>
            <a:r>
              <a:rPr lang="ru-RU" sz="800" dirty="0" smtClean="0"/>
              <a:t>-Султан-</a:t>
            </a:r>
            <a:r>
              <a:rPr lang="ru-RU" sz="800" dirty="0" err="1" smtClean="0"/>
              <a:t>Жезказган</a:t>
            </a:r>
            <a:r>
              <a:rPr lang="ru-RU" sz="800" dirty="0" smtClean="0"/>
              <a:t>-</a:t>
            </a:r>
            <a:r>
              <a:rPr lang="ru-RU" sz="800" dirty="0" err="1" smtClean="0"/>
              <a:t>Костанай</a:t>
            </a:r>
            <a:endParaRPr lang="ru-RU" sz="800" dirty="0" smtClean="0"/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/>
              <a:t>Обслуживает население нескольких близлежащих районов (медицина, образование, культура, торговля, транспорт и др.)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/>
              <a:t>МИО заинтересованы в функционировании города</a:t>
            </a:r>
          </a:p>
          <a:p>
            <a:r>
              <a:rPr lang="ru-RU" sz="1000" b="1" dirty="0" smtClean="0"/>
              <a:t>Сформировавшееся сельское хозяйство: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 smtClean="0"/>
              <a:t>Обеспечивает работой и доходами четверть населения города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ru-RU" sz="800" dirty="0" smtClean="0"/>
              <a:t>Формирует 40% экономики города и привлекает инвесторов, продукция поставляется в другие регионы и на экспорт</a:t>
            </a:r>
          </a:p>
          <a:p>
            <a:r>
              <a:rPr lang="ru-RU" sz="1000" b="1" dirty="0" smtClean="0"/>
              <a:t>Новое железнодорожное соединение:</a:t>
            </a:r>
          </a:p>
          <a:p>
            <a:pPr marL="82550" lvl="2" indent="-82550">
              <a:buFont typeface="Arial" pitchFamily="34" charset="0"/>
              <a:buChar char="•"/>
            </a:pPr>
            <a:r>
              <a:rPr lang="ru-RU" sz="800" dirty="0"/>
              <a:t>С</a:t>
            </a:r>
            <a:r>
              <a:rPr lang="ru-RU" sz="800" dirty="0" smtClean="0"/>
              <a:t> 2014 года открыт </a:t>
            </a:r>
            <a:r>
              <a:rPr lang="ru-RU" sz="800" dirty="0"/>
              <a:t>ж/д путь в </a:t>
            </a:r>
            <a:r>
              <a:rPr lang="ru-RU" sz="800" dirty="0" err="1"/>
              <a:t>Жезказган</a:t>
            </a:r>
            <a:r>
              <a:rPr lang="ru-RU" sz="800" dirty="0"/>
              <a:t>, далее </a:t>
            </a:r>
            <a:r>
              <a:rPr lang="ru-RU" sz="800" dirty="0" smtClean="0"/>
              <a:t>на </a:t>
            </a:r>
            <a:r>
              <a:rPr lang="ru-RU" sz="800" dirty="0"/>
              <a:t>Юг и </a:t>
            </a:r>
            <a:r>
              <a:rPr lang="ru-RU" sz="800" dirty="0" smtClean="0"/>
              <a:t>Запад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4375" y="2934066"/>
            <a:ext cx="3600400" cy="16539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000" b="1" dirty="0" smtClean="0"/>
              <a:t>Разработка новых месторождений:</a:t>
            </a:r>
            <a:endParaRPr lang="ru-RU" sz="1000" b="1" dirty="0"/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err="1" smtClean="0"/>
              <a:t>Нефритоиды</a:t>
            </a:r>
            <a:r>
              <a:rPr lang="ru-RU" sz="800" dirty="0" smtClean="0"/>
              <a:t> и другое сырье для стройиндустрии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/>
              <a:t>Свинец (+драг. и </a:t>
            </a:r>
            <a:r>
              <a:rPr lang="ru-RU" sz="800" dirty="0" err="1" smtClean="0"/>
              <a:t>цвет.металлы</a:t>
            </a:r>
            <a:r>
              <a:rPr lang="ru-RU" sz="800" dirty="0" smtClean="0"/>
              <a:t>) (поиск инвестора)</a:t>
            </a:r>
          </a:p>
          <a:p>
            <a:endParaRPr lang="ru-RU" sz="1000" b="1" dirty="0" smtClean="0"/>
          </a:p>
          <a:p>
            <a:r>
              <a:rPr lang="ru-RU" sz="1000" b="1" dirty="0" smtClean="0"/>
              <a:t>Дальнейшее расширение производства сельхозпродукции, развитие ее переработки:</a:t>
            </a:r>
            <a:endParaRPr lang="ru-RU" sz="1000" b="1" dirty="0"/>
          </a:p>
          <a:p>
            <a:pPr marL="82550" lvl="2" indent="-82550">
              <a:buFont typeface="Arial" pitchFamily="34" charset="0"/>
              <a:buChar char="•"/>
            </a:pPr>
            <a:r>
              <a:rPr lang="ru-RU" sz="800" dirty="0" smtClean="0"/>
              <a:t>Обширные сельхозугодия</a:t>
            </a:r>
          </a:p>
          <a:p>
            <a:pPr marL="82550" lvl="2" indent="-82550">
              <a:buFont typeface="Arial" pitchFamily="34" charset="0"/>
              <a:buChar char="•"/>
            </a:pPr>
            <a:r>
              <a:rPr lang="ru-RU" sz="800" dirty="0" smtClean="0"/>
              <a:t>Наличие сырьевой базы для переработки</a:t>
            </a:r>
          </a:p>
          <a:p>
            <a:pPr marL="82550" lvl="2" indent="-82550">
              <a:buFont typeface="Arial" pitchFamily="34" charset="0"/>
              <a:buChar char="•"/>
            </a:pPr>
            <a:r>
              <a:rPr lang="ru-RU" sz="800" dirty="0" smtClean="0"/>
              <a:t>Новый канал поставки продукции на Юг и Запад через </a:t>
            </a:r>
            <a:r>
              <a:rPr lang="ru-RU" sz="800" dirty="0" err="1" smtClean="0"/>
              <a:t>Шубарколь</a:t>
            </a:r>
            <a:endParaRPr lang="ru-RU" sz="800" dirty="0" smtClean="0"/>
          </a:p>
        </p:txBody>
      </p:sp>
      <p:grpSp>
        <p:nvGrpSpPr>
          <p:cNvPr id="11" name="Shape 821"/>
          <p:cNvGrpSpPr>
            <a:grpSpLocks noChangeAspect="1"/>
          </p:cNvGrpSpPr>
          <p:nvPr/>
        </p:nvGrpSpPr>
        <p:grpSpPr>
          <a:xfrm>
            <a:off x="323528" y="2934486"/>
            <a:ext cx="432880" cy="421636"/>
            <a:chOff x="5926225" y="921350"/>
            <a:chExt cx="517800" cy="504350"/>
          </a:xfrm>
        </p:grpSpPr>
        <p:sp>
          <p:nvSpPr>
            <p:cNvPr id="12" name="Shape 822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0" t="0" r="0" b="0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823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0" t="0" r="0" b="0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967"/>
          <p:cNvSpPr>
            <a:spLocks noChangeAspect="1"/>
          </p:cNvSpPr>
          <p:nvPr/>
        </p:nvSpPr>
        <p:spPr>
          <a:xfrm>
            <a:off x="359272" y="1023392"/>
            <a:ext cx="360287" cy="360309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968"/>
          <p:cNvSpPr>
            <a:spLocks noChangeAspect="1"/>
          </p:cNvSpPr>
          <p:nvPr/>
        </p:nvSpPr>
        <p:spPr>
          <a:xfrm>
            <a:off x="4699026" y="2934066"/>
            <a:ext cx="370748" cy="324000"/>
          </a:xfrm>
          <a:custGeom>
            <a:avLst/>
            <a:gdLst/>
            <a:ahLst/>
            <a:cxnLst/>
            <a:rect l="0" t="0" r="0" b="0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969"/>
          <p:cNvSpPr>
            <a:spLocks noChangeAspect="1"/>
          </p:cNvSpPr>
          <p:nvPr/>
        </p:nvSpPr>
        <p:spPr>
          <a:xfrm>
            <a:off x="4709752" y="1023392"/>
            <a:ext cx="360022" cy="360000"/>
          </a:xfrm>
          <a:custGeom>
            <a:avLst/>
            <a:gdLst/>
            <a:ahLst/>
            <a:cxnLst/>
            <a:rect l="0" t="0" r="0" b="0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Прямоугольник 16"/>
          <p:cNvSpPr/>
          <p:nvPr/>
        </p:nvSpPr>
        <p:spPr>
          <a:xfrm>
            <a:off x="5124855" y="1023392"/>
            <a:ext cx="3600400" cy="16923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000" b="1" dirty="0" smtClean="0"/>
              <a:t>Малое население: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/>
              <a:t>Аркалык – 23-е </a:t>
            </a:r>
            <a:r>
              <a:rPr lang="ru-RU" sz="800" dirty="0"/>
              <a:t>место среди 27 моногородов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/>
              <a:t>77,8 </a:t>
            </a:r>
            <a:r>
              <a:rPr lang="ru-RU" sz="800" dirty="0"/>
              <a:t>тыс. человек в </a:t>
            </a:r>
            <a:r>
              <a:rPr lang="ru-RU" sz="800" dirty="0" smtClean="0"/>
              <a:t>южных регионах области</a:t>
            </a:r>
            <a:endParaRPr lang="ru-RU" sz="800" dirty="0"/>
          </a:p>
          <a:p>
            <a:r>
              <a:rPr lang="ru-RU" sz="1000" b="1" dirty="0" smtClean="0"/>
              <a:t>Удаленность </a:t>
            </a:r>
            <a:r>
              <a:rPr lang="ru-RU" sz="1000" b="1" dirty="0"/>
              <a:t>от крупных </a:t>
            </a:r>
            <a:r>
              <a:rPr lang="ru-RU" sz="1000" b="1" dirty="0" smtClean="0"/>
              <a:t>городов при плохом состоянии дорог:</a:t>
            </a:r>
            <a:endParaRPr lang="ru-RU" sz="1000" b="1" dirty="0"/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/>
              <a:t>От Аркалыка до </a:t>
            </a:r>
            <a:r>
              <a:rPr lang="ru-RU" sz="800" dirty="0" err="1" smtClean="0"/>
              <a:t>Костаная</a:t>
            </a:r>
            <a:r>
              <a:rPr lang="ru-RU" sz="800" dirty="0" smtClean="0"/>
              <a:t> </a:t>
            </a:r>
            <a:r>
              <a:rPr lang="ru-RU" sz="800" dirty="0"/>
              <a:t>550 </a:t>
            </a:r>
            <a:r>
              <a:rPr lang="ru-RU" sz="800" dirty="0" smtClean="0"/>
              <a:t>км., до Астаны </a:t>
            </a:r>
            <a:r>
              <a:rPr lang="ru-RU" sz="800" dirty="0"/>
              <a:t>670 </a:t>
            </a:r>
            <a:r>
              <a:rPr lang="ru-RU" sz="800" dirty="0" smtClean="0"/>
              <a:t>км.</a:t>
            </a:r>
            <a:endParaRPr lang="ru-RU" sz="800" dirty="0"/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/>
              <a:t>От Аркалыка </a:t>
            </a:r>
            <a:r>
              <a:rPr lang="ru-RU" sz="800" dirty="0" smtClean="0"/>
              <a:t>до </a:t>
            </a:r>
            <a:r>
              <a:rPr lang="ru-RU" sz="800" dirty="0" err="1" smtClean="0"/>
              <a:t>Жезказгана</a:t>
            </a:r>
            <a:r>
              <a:rPr lang="ru-RU" sz="800" dirty="0" smtClean="0"/>
              <a:t> (330 км.) </a:t>
            </a:r>
            <a:r>
              <a:rPr lang="ru-RU" sz="800" dirty="0"/>
              <a:t>– грунтовая </a:t>
            </a:r>
            <a:r>
              <a:rPr lang="ru-RU" sz="800" dirty="0" smtClean="0"/>
              <a:t>дорога</a:t>
            </a:r>
          </a:p>
          <a:p>
            <a:r>
              <a:rPr lang="ru-RU" sz="1000" b="1" dirty="0" smtClean="0"/>
              <a:t>Нет надежного водоснабжения, собственных </a:t>
            </a:r>
            <a:r>
              <a:rPr lang="ru-RU" sz="1000" b="1" dirty="0"/>
              <a:t>энергетических </a:t>
            </a:r>
            <a:r>
              <a:rPr lang="ru-RU" sz="1000" b="1" dirty="0" smtClean="0"/>
              <a:t>ресурсов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/>
              <a:t>Ограничивает развитие обрабатывающей промышленности в городе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24855" y="2931784"/>
            <a:ext cx="3600400" cy="1656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000" b="1" dirty="0" smtClean="0"/>
              <a:t>Завершение добычи бокситов в 2021 году:</a:t>
            </a:r>
            <a:endParaRPr lang="ru-RU" sz="1000" b="1" dirty="0"/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/>
              <a:t>Сокращение доходов, рабочих мест в горнодобывающем секторе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800" dirty="0" smtClean="0"/>
              <a:t>Сокращение секторов, связанных с обслуживанием градообразующего предприятия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596" y="139826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6216" y="335454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786314" y="13861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786314" y="32692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99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037560" cy="74295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2. Перспективы развития по компонентам ВРП </a:t>
            </a:r>
            <a:br>
              <a:rPr lang="ru-RU" sz="2000" b="1" dirty="0" smtClean="0"/>
            </a:br>
            <a:r>
              <a:rPr lang="ru-RU" sz="2000" b="1" dirty="0" smtClean="0"/>
              <a:t>на примере города Аркалык</a:t>
            </a:r>
            <a:endParaRPr lang="ru-RU" sz="2000" b="1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9</a:t>
            </a:fld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2398698" y="1000114"/>
          <a:ext cx="3643338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2620" y="1332000"/>
            <a:ext cx="2248778" cy="23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00" dirty="0" smtClean="0"/>
              <a:t>Население города на протяжении последних 5 лет снижается</a:t>
            </a:r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00" dirty="0" smtClean="0"/>
              <a:t>Не ожидается существенных изменений в размерах потребления домашних хозяйств и органов </a:t>
            </a:r>
            <a:r>
              <a:rPr lang="ru-RU" sz="1000" dirty="0" err="1" smtClean="0"/>
              <a:t>госуправления</a:t>
            </a:r>
            <a:endParaRPr lang="ru-RU" sz="1000" dirty="0" smtClean="0"/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00" dirty="0" smtClean="0"/>
              <a:t>Развитие сферы индивидуальных услуг для населения и розничной торговли за счет госпрограмм поддержки </a:t>
            </a:r>
            <a:r>
              <a:rPr lang="ru-RU" sz="1000" b="1" dirty="0" smtClean="0"/>
              <a:t>не будет иметь заметного эффекта на экономику города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2620" y="3890262"/>
            <a:ext cx="2248778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00" b="1" dirty="0" smtClean="0">
                <a:solidFill>
                  <a:srgbClr val="C00000"/>
                </a:solidFill>
              </a:rPr>
              <a:t>Запуск ВЭС </a:t>
            </a:r>
            <a:r>
              <a:rPr lang="ru-RU" sz="1000" dirty="0" smtClean="0">
                <a:solidFill>
                  <a:srgbClr val="C00000"/>
                </a:solidFill>
              </a:rPr>
              <a:t>может стимулировать рост потребления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00760" y="3033131"/>
            <a:ext cx="2988000" cy="1253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Традиционно рост экспорта из города обеспечивали ГМК и сельхозпродукция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C00000"/>
                </a:solidFill>
              </a:rPr>
              <a:t>Ожидается завершение добычи бокситов в 2021г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b="1" dirty="0" smtClean="0"/>
              <a:t>Нужны новые источники для роста чистого экспорта города:</a:t>
            </a:r>
          </a:p>
          <a:p>
            <a:pPr marL="180975" indent="-79375">
              <a:buFont typeface="Arial" pitchFamily="34" charset="0"/>
              <a:buChar char="•"/>
            </a:pPr>
            <a:r>
              <a:rPr lang="ru-RU" sz="800" i="1" dirty="0" smtClean="0"/>
              <a:t>Своевременная разработка новых месторождений</a:t>
            </a:r>
          </a:p>
          <a:p>
            <a:pPr marL="180975" indent="-79375">
              <a:buFont typeface="Arial" pitchFamily="34" charset="0"/>
              <a:buChar char="•"/>
            </a:pPr>
            <a:r>
              <a:rPr lang="ru-RU" sz="800" i="1" dirty="0" smtClean="0"/>
              <a:t>Обеспечение </a:t>
            </a:r>
            <a:r>
              <a:rPr lang="ru-RU" sz="800" i="1" dirty="0" err="1" smtClean="0"/>
              <a:t>сельхозформирований</a:t>
            </a:r>
            <a:r>
              <a:rPr lang="ru-RU" sz="800" i="1" dirty="0" smtClean="0"/>
              <a:t> и переработчиков сельхозпродукции оборотным капиталом</a:t>
            </a:r>
            <a:endParaRPr lang="ru-RU" sz="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00760" y="1332000"/>
            <a:ext cx="2988000" cy="15388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ru-RU" sz="1000" dirty="0" smtClean="0"/>
              <a:t>В предыдущие годы строительство положительно повлияло на экономику города</a:t>
            </a:r>
          </a:p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ru-RU" sz="1000" dirty="0" smtClean="0">
                <a:solidFill>
                  <a:srgbClr val="C00000"/>
                </a:solidFill>
              </a:rPr>
              <a:t>Строительство основных городских жилых и нежилых объектов завершается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b="1" dirty="0" smtClean="0"/>
              <a:t>Нужны новые источники для роста инвестиций:</a:t>
            </a:r>
          </a:p>
          <a:p>
            <a:pPr marL="180975" lvl="1" indent="-79375">
              <a:buFont typeface="Arial" pitchFamily="34" charset="0"/>
              <a:buChar char="•"/>
            </a:pPr>
            <a:r>
              <a:rPr lang="ru-RU" sz="800" i="1" dirty="0" smtClean="0"/>
              <a:t>Своевременное строительство ВЭС</a:t>
            </a:r>
          </a:p>
          <a:p>
            <a:pPr marL="180975" lvl="1" indent="-79375">
              <a:buFont typeface="Arial" pitchFamily="34" charset="0"/>
              <a:buChar char="•"/>
            </a:pPr>
            <a:r>
              <a:rPr lang="ru-RU" sz="800" i="1" dirty="0" smtClean="0"/>
              <a:t>Модернизация / расширение парка сельхозтехники</a:t>
            </a:r>
          </a:p>
          <a:p>
            <a:pPr marL="180975" lvl="1" indent="-79375">
              <a:buFont typeface="Arial" pitchFamily="34" charset="0"/>
              <a:buChar char="•"/>
            </a:pPr>
            <a:r>
              <a:rPr lang="ru-RU" sz="800" i="1" dirty="0" smtClean="0"/>
              <a:t>Привлечение инвестиций / финансирования на создание новых производств в обрабатывающей промышленности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8493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6322</TotalTime>
  <Words>2191</Words>
  <Application>Microsoft Office PowerPoint</Application>
  <PresentationFormat>Экран (16:9)</PresentationFormat>
  <Paragraphs>450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Century Gothic</vt:lpstr>
      <vt:lpstr>Constantia</vt:lpstr>
      <vt:lpstr>Fira Sans Extra Condensed Medium</vt:lpstr>
      <vt:lpstr>Roboto</vt:lpstr>
      <vt:lpstr>Tahoma</vt:lpstr>
      <vt:lpstr>Wingdings</vt:lpstr>
      <vt:lpstr>Wingdings 3</vt:lpstr>
      <vt:lpstr>Начальная</vt:lpstr>
      <vt:lpstr>Презентация PowerPoint</vt:lpstr>
      <vt:lpstr>Содержание</vt:lpstr>
      <vt:lpstr>1. Результаты программ Фонда в Костанайской области</vt:lpstr>
      <vt:lpstr>2. Особенности южных регионов Костанайской области</vt:lpstr>
      <vt:lpstr>2. Структура экономики города Аркалык</vt:lpstr>
      <vt:lpstr>2. Статистика занятости населения города</vt:lpstr>
      <vt:lpstr>2. Статистика юридических лиц, ИП и хозяйств</vt:lpstr>
      <vt:lpstr>2. Выводы по текущей ситуации</vt:lpstr>
      <vt:lpstr>2. Перспективы развития по компонентам ВРП  на примере города Аркалык</vt:lpstr>
      <vt:lpstr>3. Перспективные направления для инвестирования в экономику регионов</vt:lpstr>
      <vt:lpstr>4. Участие Фонда в развитии экономики регионов</vt:lpstr>
      <vt:lpstr>5.  Предложение Фонда по созданию  новой программы поддержки МСБ г. Аркалык</vt:lpstr>
      <vt:lpstr>5.  Предложение Фонда по созданию  новой программы поддержки МСБ г. Аркалык</vt:lpstr>
      <vt:lpstr>5.  Предложение Фонда по созданию  новой программы поддержки МСБ г. Аркалык</vt:lpstr>
      <vt:lpstr>5.  Предложение Фонда по созданию  новой программы поддержки МСБ г. Аркалык</vt:lpstr>
      <vt:lpstr>5.  Предложение Фонда по созданию  новой программы поддержки МСБ г. Аркалык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Ермек Нурболович Абдибеков</dc:creator>
  <cp:lastModifiedBy>Арсен Бахытжанович Мустафин</cp:lastModifiedBy>
  <cp:revision>577</cp:revision>
  <cp:lastPrinted>2017-11-28T05:41:03Z</cp:lastPrinted>
  <dcterms:created xsi:type="dcterms:W3CDTF">2017-10-16T10:53:52Z</dcterms:created>
  <dcterms:modified xsi:type="dcterms:W3CDTF">2021-01-04T07:45:27Z</dcterms:modified>
</cp:coreProperties>
</file>